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558" r:id="rId2"/>
    <p:sldId id="760" r:id="rId3"/>
    <p:sldId id="764" r:id="rId4"/>
    <p:sldId id="773" r:id="rId5"/>
    <p:sldId id="774" r:id="rId6"/>
    <p:sldId id="765" r:id="rId7"/>
    <p:sldId id="766" r:id="rId8"/>
    <p:sldId id="767" r:id="rId9"/>
    <p:sldId id="768" r:id="rId10"/>
    <p:sldId id="769" r:id="rId11"/>
    <p:sldId id="771" r:id="rId12"/>
    <p:sldId id="776" r:id="rId13"/>
    <p:sldId id="772" r:id="rId14"/>
    <p:sldId id="777" r:id="rId15"/>
    <p:sldId id="762" r:id="rId16"/>
    <p:sldId id="763" r:id="rId1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Board Summary" id="{F732C0F4-3003-4051-9E1D-FFA083518938}">
          <p14:sldIdLst>
            <p14:sldId id="558"/>
            <p14:sldId id="760"/>
            <p14:sldId id="764"/>
            <p14:sldId id="773"/>
            <p14:sldId id="774"/>
            <p14:sldId id="765"/>
            <p14:sldId id="766"/>
            <p14:sldId id="767"/>
            <p14:sldId id="768"/>
            <p14:sldId id="769"/>
            <p14:sldId id="771"/>
            <p14:sldId id="776"/>
            <p14:sldId id="772"/>
            <p14:sldId id="777"/>
            <p14:sldId id="762"/>
            <p14:sldId id="76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il Douglas" initials="ND" lastIdx="1" clrIdx="0"/>
  <p:cmAuthor id="1" name="laurenw" initials="l" lastIdx="1" clrIdx="1"/>
  <p:cmAuthor id="2" name="Richard Walls" initials="R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8132"/>
    <a:srgbClr val="1D4D79"/>
    <a:srgbClr val="4B2582"/>
    <a:srgbClr val="31377B"/>
    <a:srgbClr val="401C7E"/>
    <a:srgbClr val="0F706C"/>
    <a:srgbClr val="105E74"/>
    <a:srgbClr val="4B257E"/>
    <a:srgbClr val="118062"/>
    <a:srgbClr val="DC5A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5BE263C-DBD7-4A20-BB59-AAB30ACAA65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6403" autoAdjust="0"/>
  </p:normalViewPr>
  <p:slideViewPr>
    <p:cSldViewPr snapToGrid="0">
      <p:cViewPr>
        <p:scale>
          <a:sx n="108" d="100"/>
          <a:sy n="108" d="100"/>
        </p:scale>
        <p:origin x="-84" y="4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5574"/>
    </p:cViewPr>
  </p:sorterViewPr>
  <p:notesViewPr>
    <p:cSldViewPr>
      <p:cViewPr>
        <p:scale>
          <a:sx n="100" d="100"/>
          <a:sy n="100" d="100"/>
        </p:scale>
        <p:origin x="-1896" y="79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865DBBC-AD08-411B-A691-802CDE6124B3}" type="datetimeFigureOut">
              <a:rPr lang="en-GB" smtClean="0"/>
              <a:pPr/>
              <a:t>08/03/2016</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5768FA73-9020-4FEC-A55D-145F1D5886EB}" type="slidenum">
              <a:rPr lang="en-GB" smtClean="0"/>
              <a:pPr/>
              <a:t>‹#›</a:t>
            </a:fld>
            <a:endParaRPr lang="en-GB"/>
          </a:p>
        </p:txBody>
      </p:sp>
    </p:spTree>
    <p:extLst>
      <p:ext uri="{BB962C8B-B14F-4D97-AF65-F5344CB8AC3E}">
        <p14:creationId xmlns:p14="http://schemas.microsoft.com/office/powerpoint/2010/main" val="2926499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9642A03-C454-4274-BD02-8F9E93C21892}" type="datetimeFigureOut">
              <a:rPr lang="en-GB" smtClean="0"/>
              <a:pPr/>
              <a:t>08/03/2016</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5B4F20D-43AE-4459-A922-34BE9B1D2F4C}" type="slidenum">
              <a:rPr lang="en-GB" smtClean="0"/>
              <a:pPr/>
              <a:t>‹#›</a:t>
            </a:fld>
            <a:endParaRPr lang="en-GB"/>
          </a:p>
        </p:txBody>
      </p:sp>
    </p:spTree>
    <p:extLst>
      <p:ext uri="{BB962C8B-B14F-4D97-AF65-F5344CB8AC3E}">
        <p14:creationId xmlns:p14="http://schemas.microsoft.com/office/powerpoint/2010/main" val="40775156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7.gif"/><Relationship Id="rId3" Type="http://schemas.openxmlformats.org/officeDocument/2006/relationships/image" Target="../media/image3.png"/><Relationship Id="rId21" Type="http://schemas.openxmlformats.org/officeDocument/2006/relationships/image" Target="../media/image41.jpg"/><Relationship Id="rId34" Type="http://schemas.openxmlformats.org/officeDocument/2006/relationships/image" Target="../media/image52.jpe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image" Target="../media/image23.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hyperlink" Target="http://www.google.co.uk/url?sa=i&amp;rct=j&amp;q=&amp;esrc=s&amp;source=images&amp;cd=&amp;cad=rja&amp;uact=8&amp;ved=0ahUKEwjGgbD-_KjKAhUFRBQKHblpAFcQjRwIBw&amp;url=http://kempshillwind.org.uk/about/forestry/&amp;bvm=bv.111677986,d.d24&amp;psig=AFQjCNHdTqG1_gfSxC8SCwT2fQjvcvf7UA&amp;ust=1452849683973026" TargetMode="External"/><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0.png"/><Relationship Id="rId37" Type="http://schemas.openxmlformats.org/officeDocument/2006/relationships/image" Target="../media/image55.jpeg"/><Relationship Id="rId40" Type="http://schemas.openxmlformats.org/officeDocument/2006/relationships/image" Target="../media/image58.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jpg"/><Relationship Id="rId28" Type="http://schemas.openxmlformats.org/officeDocument/2006/relationships/image" Target="../media/image47.jpeg"/><Relationship Id="rId36" Type="http://schemas.openxmlformats.org/officeDocument/2006/relationships/image" Target="../media/image54.jpeg"/><Relationship Id="rId10" Type="http://schemas.openxmlformats.org/officeDocument/2006/relationships/image" Target="../media/image30.jpeg"/><Relationship Id="rId19" Type="http://schemas.openxmlformats.org/officeDocument/2006/relationships/image" Target="../media/image39.png"/><Relationship Id="rId31"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hyperlink" Target="http://www.google.co.uk/url?sa=i&amp;rct=j&amp;q=&amp;esrc=s&amp;source=images&amp;cd=&amp;cad=rja&amp;uact=8&amp;ved=0ahUKEwidnPuZ_KjKAhWIVRQKHcBPDz0QjRwIBw&amp;url=http://consumercomplaintsnumbers.co.uk/numbers/edf-energy-complaints-0800-051-1643/&amp;psig=AFQjCNGPKrZmRKO2TRtYmN0gVhjvDVhEIg&amp;ust=1452849477471981" TargetMode="External"/><Relationship Id="rId30" Type="http://schemas.openxmlformats.org/officeDocument/2006/relationships/image" Target="../media/image48.jpeg"/><Relationship Id="rId35" Type="http://schemas.openxmlformats.org/officeDocument/2006/relationships/image" Target="../media/image53.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8558"/>
            <a:ext cx="9252520" cy="1349326"/>
          </a:xfrm>
          <a:prstGeom prst="rect">
            <a:avLst/>
          </a:prstGeom>
        </p:spPr>
      </p:pic>
      <p:pic>
        <p:nvPicPr>
          <p:cNvPr id="16" name="Picture 15" descr="Natural-Power-log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91880" y="188640"/>
            <a:ext cx="2088232" cy="835292"/>
          </a:xfrm>
          <a:prstGeom prst="rect">
            <a:avLst/>
          </a:prstGeom>
        </p:spPr>
      </p:pic>
      <p:sp>
        <p:nvSpPr>
          <p:cNvPr id="9" name="TextBox 8"/>
          <p:cNvSpPr txBox="1"/>
          <p:nvPr userDrawn="1"/>
        </p:nvSpPr>
        <p:spPr>
          <a:xfrm>
            <a:off x="3743908" y="5104246"/>
            <a:ext cx="1559840" cy="666849"/>
          </a:xfrm>
          <a:prstGeom prst="rect">
            <a:avLst/>
          </a:prstGeom>
          <a:noFill/>
        </p:spPr>
        <p:txBody>
          <a:bodyPr wrap="square" rtlCol="0">
            <a:spAutoFit/>
          </a:bodyPr>
          <a:lstStyle/>
          <a:p>
            <a:pPr algn="ctr" rtl="0"/>
            <a:r>
              <a:rPr lang="en-GB" sz="4000" b="0" i="0" u="none" strike="noStrike" kern="1200" baseline="30000" dirty="0" smtClean="0">
                <a:solidFill>
                  <a:srgbClr val="401C7E"/>
                </a:solidFill>
                <a:latin typeface="+mn-lt"/>
                <a:ea typeface="+mn-ea"/>
                <a:cs typeface="+mn-cs"/>
              </a:rPr>
              <a:t>9 MtCO</a:t>
            </a:r>
            <a:r>
              <a:rPr lang="en-GB" sz="2000" b="0" i="0" u="none" strike="noStrike" kern="1200" baseline="33000" dirty="0" smtClean="0">
                <a:solidFill>
                  <a:srgbClr val="401C7E"/>
                </a:solidFill>
                <a:latin typeface="+mn-lt"/>
                <a:ea typeface="+mn-ea"/>
                <a:cs typeface="+mn-cs"/>
              </a:rPr>
              <a:t>2</a:t>
            </a:r>
          </a:p>
          <a:p>
            <a:pPr algn="ctr" rtl="0"/>
            <a:r>
              <a:rPr lang="en-GB" sz="1600" b="0" i="0" u="none" strike="noStrike" kern="1200" baseline="30000" dirty="0" smtClean="0">
                <a:solidFill>
                  <a:srgbClr val="401C7E"/>
                </a:solidFill>
                <a:latin typeface="+mn-lt"/>
                <a:ea typeface="+mn-ea"/>
                <a:cs typeface="+mn-cs"/>
              </a:rPr>
              <a:t>abated annually</a:t>
            </a:r>
          </a:p>
        </p:txBody>
      </p:sp>
      <p:sp>
        <p:nvSpPr>
          <p:cNvPr id="10" name="TextBox 9"/>
          <p:cNvSpPr txBox="1"/>
          <p:nvPr userDrawn="1"/>
        </p:nvSpPr>
        <p:spPr>
          <a:xfrm>
            <a:off x="2141730" y="5118490"/>
            <a:ext cx="1559840" cy="830996"/>
          </a:xfrm>
          <a:prstGeom prst="rect">
            <a:avLst/>
          </a:prstGeom>
          <a:noFill/>
        </p:spPr>
        <p:txBody>
          <a:bodyPr wrap="square" rtlCol="0">
            <a:spAutoFit/>
          </a:bodyPr>
          <a:lstStyle/>
          <a:p>
            <a:pPr algn="ctr" rtl="0"/>
            <a:r>
              <a:rPr lang="en-GB" sz="4000" b="0" i="0" u="none" strike="noStrike" kern="1200" baseline="30000" dirty="0" smtClean="0">
                <a:solidFill>
                  <a:srgbClr val="401C7E"/>
                </a:solidFill>
                <a:latin typeface="+mn-lt"/>
                <a:ea typeface="+mn-ea"/>
                <a:cs typeface="+mn-cs"/>
              </a:rPr>
              <a:t>4,743,470</a:t>
            </a:r>
          </a:p>
          <a:p>
            <a:pPr algn="ctr" rtl="0"/>
            <a:r>
              <a:rPr lang="en-GB" sz="1600" b="0" i="0" u="none" strike="noStrike" kern="1200" baseline="30000" dirty="0" smtClean="0">
                <a:solidFill>
                  <a:srgbClr val="401C7E"/>
                </a:solidFill>
                <a:latin typeface="+mn-lt"/>
                <a:ea typeface="+mn-ea"/>
                <a:cs typeface="+mn-cs"/>
              </a:rPr>
              <a:t>equivalent (UK) homes powered</a:t>
            </a:r>
          </a:p>
        </p:txBody>
      </p:sp>
      <p:sp>
        <p:nvSpPr>
          <p:cNvPr id="11" name="TextBox 10"/>
          <p:cNvSpPr txBox="1"/>
          <p:nvPr userDrawn="1"/>
        </p:nvSpPr>
        <p:spPr>
          <a:xfrm>
            <a:off x="539552" y="5118490"/>
            <a:ext cx="1559840" cy="686774"/>
          </a:xfrm>
          <a:prstGeom prst="rect">
            <a:avLst/>
          </a:prstGeom>
          <a:noFill/>
        </p:spPr>
        <p:txBody>
          <a:bodyPr wrap="square" rtlCol="0">
            <a:spAutoFit/>
          </a:bodyPr>
          <a:lstStyle/>
          <a:p>
            <a:pPr algn="ctr" rtl="0"/>
            <a:r>
              <a:rPr lang="en-GB" sz="4000" b="0" i="0" u="none" strike="noStrike" kern="1200" baseline="30000" dirty="0" smtClean="0">
                <a:solidFill>
                  <a:srgbClr val="401C7E"/>
                </a:solidFill>
                <a:latin typeface="+mn-lt"/>
                <a:ea typeface="+mn-ea"/>
                <a:cs typeface="+mn-cs"/>
              </a:rPr>
              <a:t>69 GW</a:t>
            </a:r>
          </a:p>
          <a:p>
            <a:pPr algn="ctr" rtl="0"/>
            <a:r>
              <a:rPr lang="en-GB" sz="1600" b="0" i="0" u="none" strike="noStrike" kern="1200" baseline="30000" dirty="0" smtClean="0">
                <a:solidFill>
                  <a:srgbClr val="401C7E"/>
                </a:solidFill>
                <a:latin typeface="+mn-lt"/>
                <a:ea typeface="+mn-ea"/>
                <a:cs typeface="+mn-cs"/>
              </a:rPr>
              <a:t>project experience</a:t>
            </a:r>
          </a:p>
          <a:p>
            <a:pPr algn="ctr" rtl="0"/>
            <a:r>
              <a:rPr lang="en-GB" sz="1600" b="0" i="0" u="none" strike="noStrike" kern="1200" baseline="30000" dirty="0" smtClean="0">
                <a:solidFill>
                  <a:srgbClr val="401C7E"/>
                </a:solidFill>
                <a:latin typeface="+mn-lt"/>
                <a:ea typeface="+mn-ea"/>
                <a:cs typeface="+mn-cs"/>
              </a:rPr>
              <a:t> (and counting)</a:t>
            </a:r>
          </a:p>
        </p:txBody>
      </p:sp>
      <p:sp>
        <p:nvSpPr>
          <p:cNvPr id="12" name="TextBox 11"/>
          <p:cNvSpPr txBox="1"/>
          <p:nvPr userDrawn="1"/>
        </p:nvSpPr>
        <p:spPr>
          <a:xfrm>
            <a:off x="6948264" y="5118490"/>
            <a:ext cx="1559840" cy="686774"/>
          </a:xfrm>
          <a:prstGeom prst="rect">
            <a:avLst/>
          </a:prstGeom>
          <a:noFill/>
        </p:spPr>
        <p:txBody>
          <a:bodyPr wrap="square" rtlCol="0">
            <a:spAutoFit/>
          </a:bodyPr>
          <a:lstStyle/>
          <a:p>
            <a:pPr algn="ctr" rtl="0"/>
            <a:r>
              <a:rPr lang="en-GB" sz="4000" b="0" i="0" u="none" strike="noStrike" kern="1200" baseline="30000" dirty="0" smtClean="0">
                <a:solidFill>
                  <a:srgbClr val="401C7E"/>
                </a:solidFill>
                <a:latin typeface="+mn-lt"/>
                <a:ea typeface="+mn-ea"/>
                <a:cs typeface="+mn-cs"/>
              </a:rPr>
              <a:t>32</a:t>
            </a:r>
          </a:p>
          <a:p>
            <a:pPr algn="ctr" rtl="0"/>
            <a:r>
              <a:rPr lang="en-GB" sz="1600" b="0" i="0" u="none" strike="noStrike" kern="1200" baseline="30000" dirty="0" smtClean="0">
                <a:solidFill>
                  <a:srgbClr val="401C7E"/>
                </a:solidFill>
                <a:latin typeface="+mn-lt"/>
                <a:ea typeface="+mn-ea"/>
                <a:cs typeface="+mn-cs"/>
              </a:rPr>
              <a:t>countries of project experience</a:t>
            </a:r>
          </a:p>
        </p:txBody>
      </p:sp>
      <p:sp>
        <p:nvSpPr>
          <p:cNvPr id="13" name="TextBox 12"/>
          <p:cNvSpPr txBox="1"/>
          <p:nvPr userDrawn="1"/>
        </p:nvSpPr>
        <p:spPr>
          <a:xfrm>
            <a:off x="5346086" y="5104246"/>
            <a:ext cx="1559840" cy="551115"/>
          </a:xfrm>
          <a:prstGeom prst="rect">
            <a:avLst/>
          </a:prstGeom>
          <a:noFill/>
        </p:spPr>
        <p:txBody>
          <a:bodyPr wrap="square" rtlCol="0">
            <a:spAutoFit/>
          </a:bodyPr>
          <a:lstStyle/>
          <a:p>
            <a:pPr algn="ctr" rtl="0"/>
            <a:r>
              <a:rPr lang="en-GB" sz="4000" b="0" i="0" u="none" strike="noStrike" kern="1200" baseline="30000" dirty="0" smtClean="0">
                <a:solidFill>
                  <a:srgbClr val="401C7E"/>
                </a:solidFill>
                <a:latin typeface="+mn-lt"/>
                <a:ea typeface="+mn-ea"/>
                <a:cs typeface="+mn-cs"/>
              </a:rPr>
              <a:t>320+</a:t>
            </a:r>
          </a:p>
          <a:p>
            <a:pPr algn="ctr" rtl="0"/>
            <a:r>
              <a:rPr lang="en-GB" sz="1600" b="0" i="0" u="none" strike="noStrike" kern="1200" baseline="30000" dirty="0" smtClean="0">
                <a:solidFill>
                  <a:srgbClr val="401C7E"/>
                </a:solidFill>
                <a:latin typeface="+mn-lt"/>
                <a:ea typeface="+mn-ea"/>
                <a:cs typeface="+mn-cs"/>
              </a:rPr>
              <a:t>renewable experts</a:t>
            </a:r>
          </a:p>
        </p:txBody>
      </p:sp>
      <p:sp>
        <p:nvSpPr>
          <p:cNvPr id="17" name="Text Placeholder 1"/>
          <p:cNvSpPr>
            <a:spLocks noGrp="1"/>
          </p:cNvSpPr>
          <p:nvPr>
            <p:ph type="body" sz="quarter" idx="11" hasCustomPrompt="1"/>
          </p:nvPr>
        </p:nvSpPr>
        <p:spPr>
          <a:xfrm>
            <a:off x="251520" y="2492896"/>
            <a:ext cx="8640959" cy="648072"/>
          </a:xfrm>
          <a:prstGeom prst="rect">
            <a:avLst/>
          </a:prstGeom>
        </p:spPr>
        <p:txBody>
          <a:bodyPr/>
          <a:lstStyle>
            <a:lvl1pPr marL="0" indent="0" algn="ctr">
              <a:buNone/>
              <a:defRPr sz="2000">
                <a:solidFill>
                  <a:schemeClr val="tx1">
                    <a:lumMod val="60000"/>
                    <a:lumOff val="40000"/>
                  </a:schemeClr>
                </a:solidFill>
              </a:defRPr>
            </a:lvl1pPr>
          </a:lstStyle>
          <a:p>
            <a:pPr eaLnBrk="1" hangingPunct="1">
              <a:defRPr/>
            </a:pPr>
            <a:r>
              <a:rPr lang="en-US" dirty="0" smtClean="0"/>
              <a:t>Subheading</a:t>
            </a:r>
            <a:endParaRPr lang="en-US" dirty="0"/>
          </a:p>
        </p:txBody>
      </p:sp>
      <p:sp>
        <p:nvSpPr>
          <p:cNvPr id="18" name="Text Placeholder 6"/>
          <p:cNvSpPr>
            <a:spLocks noGrp="1"/>
          </p:cNvSpPr>
          <p:nvPr>
            <p:ph type="body" sz="quarter" idx="13" hasCustomPrompt="1"/>
          </p:nvPr>
        </p:nvSpPr>
        <p:spPr>
          <a:xfrm>
            <a:off x="251520" y="3645024"/>
            <a:ext cx="8640960" cy="1008112"/>
          </a:xfrm>
          <a:prstGeom prst="rect">
            <a:avLst/>
          </a:prstGeom>
        </p:spPr>
        <p:txBody>
          <a:bodyPr vert="horz"/>
          <a:lstStyle>
            <a:lvl1pPr marL="0" indent="0" algn="ctr">
              <a:lnSpc>
                <a:spcPct val="120000"/>
              </a:lnSpc>
              <a:buNone/>
              <a:defRPr sz="1400">
                <a:solidFill>
                  <a:schemeClr val="bg1">
                    <a:lumMod val="65000"/>
                  </a:schemeClr>
                </a:solidFill>
              </a:defRPr>
            </a:lvl1pPr>
          </a:lstStyle>
          <a:p>
            <a:pPr lvl="0"/>
            <a:r>
              <a:rPr lang="en-US" dirty="0" smtClean="0"/>
              <a:t>Presenter</a:t>
            </a:r>
          </a:p>
          <a:p>
            <a:pPr lvl="0"/>
            <a:r>
              <a:rPr lang="en-US" dirty="0" smtClean="0"/>
              <a:t>Venue</a:t>
            </a:r>
          </a:p>
          <a:p>
            <a:pPr lvl="0"/>
            <a:fld id="{A1597D96-C643-AA4C-97B1-0F955D6EF124}" type="datetime3">
              <a:rPr lang="en-GB" smtClean="0"/>
              <a:pPr lvl="0"/>
              <a:t>8 March, 2016</a:t>
            </a:fld>
            <a:endParaRPr lang="en-US" dirty="0"/>
          </a:p>
        </p:txBody>
      </p:sp>
      <p:cxnSp>
        <p:nvCxnSpPr>
          <p:cNvPr id="19" name="Straight Connector 18"/>
          <p:cNvCxnSpPr/>
          <p:nvPr userDrawn="1"/>
        </p:nvCxnSpPr>
        <p:spPr>
          <a:xfrm>
            <a:off x="179512" y="3573016"/>
            <a:ext cx="8784976"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20" name="Text Placeholder 1"/>
          <p:cNvSpPr>
            <a:spLocks noGrp="1"/>
          </p:cNvSpPr>
          <p:nvPr>
            <p:ph type="body" sz="quarter" idx="15" hasCustomPrompt="1"/>
          </p:nvPr>
        </p:nvSpPr>
        <p:spPr>
          <a:xfrm>
            <a:off x="251520" y="1412776"/>
            <a:ext cx="8640959" cy="1080120"/>
          </a:xfrm>
          <a:prstGeom prst="rect">
            <a:avLst/>
          </a:prstGeom>
        </p:spPr>
        <p:txBody>
          <a:bodyPr anchor="b"/>
          <a:lstStyle>
            <a:lvl1pPr marL="0" indent="0" algn="ctr">
              <a:buNone/>
              <a:defRPr sz="3200">
                <a:solidFill>
                  <a:schemeClr val="accent6"/>
                </a:solidFill>
              </a:defRPr>
            </a:lvl1pPr>
          </a:lstStyle>
          <a:p>
            <a:pPr eaLnBrk="1" hangingPunct="1">
              <a:defRPr/>
            </a:pPr>
            <a:r>
              <a:rPr lang="en-US" dirty="0" smtClean="0"/>
              <a:t>Heading</a:t>
            </a:r>
          </a:p>
        </p:txBody>
      </p:sp>
      <p:sp>
        <p:nvSpPr>
          <p:cNvPr id="21" name="Text Placeholder 1"/>
          <p:cNvSpPr>
            <a:spLocks noGrp="1"/>
          </p:cNvSpPr>
          <p:nvPr>
            <p:ph type="body" sz="quarter" idx="16" hasCustomPrompt="1"/>
          </p:nvPr>
        </p:nvSpPr>
        <p:spPr>
          <a:xfrm>
            <a:off x="251520" y="3140968"/>
            <a:ext cx="8640959" cy="360040"/>
          </a:xfrm>
          <a:prstGeom prst="rect">
            <a:avLst/>
          </a:prstGeom>
        </p:spPr>
        <p:txBody>
          <a:bodyPr/>
          <a:lstStyle>
            <a:lvl1pPr marL="0" indent="0" algn="ctr">
              <a:buNone/>
              <a:defRPr sz="1800">
                <a:solidFill>
                  <a:srgbClr val="FF0000"/>
                </a:solidFill>
              </a:defRPr>
            </a:lvl1pPr>
          </a:lstStyle>
          <a:p>
            <a:pPr eaLnBrk="1" hangingPunct="1">
              <a:defRPr/>
            </a:pPr>
            <a:r>
              <a:rPr lang="en-US" dirty="0" smtClean="0"/>
              <a:t>Commercial – IN CONFIDENCE</a:t>
            </a:r>
            <a:endParaRPr lang="en-US" dirty="0"/>
          </a:p>
        </p:txBody>
      </p:sp>
    </p:spTree>
    <p:extLst>
      <p:ext uri="{BB962C8B-B14F-4D97-AF65-F5344CB8AC3E}">
        <p14:creationId xmlns:p14="http://schemas.microsoft.com/office/powerpoint/2010/main" val="2246857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04" y="764704"/>
            <a:ext cx="3781654" cy="316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5"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clients</a:t>
            </a:r>
            <a:endParaRPr lang="en-US" dirty="0"/>
          </a:p>
        </p:txBody>
      </p:sp>
      <p:pic>
        <p:nvPicPr>
          <p:cNvPr id="17" name="Picture 16"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4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5FBBFBF-E298-3944-A0CE-9EACE37E6A37}" type="datetime1">
              <a:rPr lang="en-GB" smtClean="0"/>
              <a:t>08/03/2016</a:t>
            </a:fld>
            <a:endParaRPr lang="en-US" dirty="0"/>
          </a:p>
        </p:txBody>
      </p:sp>
      <p:sp>
        <p:nvSpPr>
          <p:cNvPr id="5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9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84168" y="3429000"/>
            <a:ext cx="911498" cy="9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059832" y="3789040"/>
            <a:ext cx="138112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TextBox 93"/>
          <p:cNvSpPr txBox="1">
            <a:spLocks noChangeArrowheads="1"/>
          </p:cNvSpPr>
          <p:nvPr userDrawn="1"/>
        </p:nvSpPr>
        <p:spPr bwMode="auto">
          <a:xfrm>
            <a:off x="1952626" y="5544613"/>
            <a:ext cx="1901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r>
              <a:rPr lang="en-US" sz="800" dirty="0">
                <a:solidFill>
                  <a:srgbClr val="FFFFFE"/>
                </a:solidFill>
                <a:latin typeface="Calibri" charset="0"/>
              </a:rPr>
              <a:t>Note: See appendix for a more extensive client</a:t>
            </a:r>
            <a:r>
              <a:rPr lang="en-US" altLang="ja-JP" sz="800" dirty="0">
                <a:solidFill>
                  <a:srgbClr val="FFFFFE"/>
                </a:solidFill>
                <a:latin typeface="Calibri" charset="0"/>
              </a:rPr>
              <a:t> list</a:t>
            </a:r>
          </a:p>
        </p:txBody>
      </p:sp>
      <p:pic>
        <p:nvPicPr>
          <p:cNvPr id="95"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84368" y="2348880"/>
            <a:ext cx="955675" cy="34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5"/>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20072" y="1484784"/>
            <a:ext cx="998855" cy="44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14911" y="3429000"/>
            <a:ext cx="133604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948264" y="2564904"/>
            <a:ext cx="743531" cy="87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3"/>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057620" y="764704"/>
            <a:ext cx="1137901" cy="50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30"/>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5292080" y="2204864"/>
            <a:ext cx="1271016" cy="20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5"/>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907704" y="4077072"/>
            <a:ext cx="1282446" cy="61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660232" y="1556792"/>
            <a:ext cx="903291" cy="63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9"/>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59672" y="5066312"/>
            <a:ext cx="1711077" cy="3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0"/>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740352" y="2996952"/>
            <a:ext cx="660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3"/>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355976" y="3573016"/>
            <a:ext cx="1135380" cy="64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4"/>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0312" y="4005064"/>
            <a:ext cx="13684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5"/>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411760" y="5085184"/>
            <a:ext cx="1981200" cy="46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6"/>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491880" y="5661248"/>
            <a:ext cx="1347216" cy="59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7"/>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812360" y="1484784"/>
            <a:ext cx="1018101" cy="693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1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740352" y="5589240"/>
            <a:ext cx="813816" cy="388620"/>
          </a:xfrm>
          <a:prstGeom prst="rect">
            <a:avLst/>
          </a:prstGeom>
        </p:spPr>
      </p:pic>
      <p:pic>
        <p:nvPicPr>
          <p:cNvPr id="113" name="Picture 3"/>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979712" y="5805264"/>
            <a:ext cx="1069543" cy="37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11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420882" y="5391874"/>
            <a:ext cx="1542288" cy="502412"/>
          </a:xfrm>
          <a:prstGeom prst="rect">
            <a:avLst/>
          </a:prstGeom>
        </p:spPr>
      </p:pic>
      <p:pic>
        <p:nvPicPr>
          <p:cNvPr id="115" name="Picture 4"/>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251520" y="4797152"/>
            <a:ext cx="1684020" cy="39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5"/>
          <p:cNvPicPr>
            <a:picLocks noChangeAspect="1" noChangeArrowheads="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3563888" y="2780928"/>
            <a:ext cx="1416954" cy="68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descr="C:\Users\HollyH\Pictures\SunEdlogo.png"/>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179512" y="4077072"/>
            <a:ext cx="1524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http://consumercomplaintsnumbers.co.uk/wp-content/uploads/2014/08/edf-complaints-2.jpg">
            <a:hlinkClick r:id="rId27"/>
          </p:cNvPr>
          <p:cNvPicPr>
            <a:picLocks noChangeAspect="1"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5796136" y="2636912"/>
            <a:ext cx="1136618" cy="73776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http://kempshillwind.org.uk/files/2014/01/SW_Logo_Process.jpg">
            <a:hlinkClick r:id="rId29"/>
          </p:cNvPr>
          <p:cNvPicPr>
            <a:picLocks noChangeAspect="1" noChangeArrowheads="1"/>
          </p:cNvPicPr>
          <p:nvPr userDrawn="1"/>
        </p:nvPicPr>
        <p:blipFill>
          <a:blip r:embed="rId30" cstate="print">
            <a:extLst>
              <a:ext uri="{28A0092B-C50C-407E-A947-70E740481C1C}">
                <a14:useLocalDpi xmlns:a14="http://schemas.microsoft.com/office/drawing/2010/main" val="0"/>
              </a:ext>
            </a:extLst>
          </a:blip>
          <a:srcRect/>
          <a:stretch>
            <a:fillRect/>
          </a:stretch>
        </p:blipFill>
        <p:spPr bwMode="auto">
          <a:xfrm>
            <a:off x="3347864" y="4653136"/>
            <a:ext cx="1374140" cy="32479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9"/>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5220072" y="4725144"/>
            <a:ext cx="1568283" cy="54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20"/>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4932040" y="5445224"/>
            <a:ext cx="1636835" cy="30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3"/>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5220072" y="2708920"/>
            <a:ext cx="558800" cy="71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
          <p:cNvPicPr>
            <a:picLocks noChangeAspect="1" noChangeArrowheads="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3954840" y="836712"/>
            <a:ext cx="1353820" cy="36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5"/>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7937527" y="875229"/>
            <a:ext cx="685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6"/>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5868144" y="5877272"/>
            <a:ext cx="1333500" cy="28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8" descr="http://ecume-montpellier.fr/images/MASS/logos/edf.JPG"/>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3851920" y="1484784"/>
            <a:ext cx="920883" cy="35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4" descr="http://www.reunionpower.com/rplogo4.gif"/>
          <p:cNvPicPr>
            <a:picLocks noChangeAspect="1" noChangeArrowheads="1"/>
          </p:cNvPicPr>
          <p:nvPr userDrawn="1"/>
        </p:nvPicPr>
        <p:blipFill>
          <a:blip r:embed="rId38" cstate="print">
            <a:extLst>
              <a:ext uri="{28A0092B-C50C-407E-A947-70E740481C1C}">
                <a14:useLocalDpi xmlns:a14="http://schemas.microsoft.com/office/drawing/2010/main" val="0"/>
              </a:ext>
            </a:extLst>
          </a:blip>
          <a:srcRect/>
          <a:stretch>
            <a:fillRect/>
          </a:stretch>
        </p:blipFill>
        <p:spPr bwMode="auto">
          <a:xfrm>
            <a:off x="4355976" y="2132856"/>
            <a:ext cx="548640"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323488" y="4659347"/>
            <a:ext cx="1312953" cy="342509"/>
          </a:xfrm>
          <a:prstGeom prst="rect">
            <a:avLst/>
          </a:prstGeom>
        </p:spPr>
      </p:pic>
      <p:pic>
        <p:nvPicPr>
          <p:cNvPr id="129" name="Picture 128" descr="logo_Energiekontor.png"/>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4788024" y="4221088"/>
            <a:ext cx="1939073" cy="432048"/>
          </a:xfrm>
          <a:prstGeom prst="rect">
            <a:avLst/>
          </a:prstGeom>
        </p:spPr>
      </p:pic>
    </p:spTree>
    <p:extLst>
      <p:ext uri="{BB962C8B-B14F-4D97-AF65-F5344CB8AC3E}">
        <p14:creationId xmlns:p14="http://schemas.microsoft.com/office/powerpoint/2010/main" val="349199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lobal Map">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worldwide offices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727B35F-3B8C-054D-9343-0AB11FAC23E0}" type="datetime1">
              <a:rPr lang="en-GB" smtClean="0"/>
              <a:t>08/03/2016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2" name="Picture 1" descr="NP-Office-Map_LIV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62228"/>
            <a:ext cx="9144000" cy="5760720"/>
          </a:xfrm>
          <a:prstGeom prst="rect">
            <a:avLst/>
          </a:prstGeom>
        </p:spPr>
      </p:pic>
    </p:spTree>
    <p:extLst>
      <p:ext uri="{BB962C8B-B14F-4D97-AF65-F5344CB8AC3E}">
        <p14:creationId xmlns:p14="http://schemas.microsoft.com/office/powerpoint/2010/main" val="157960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 text - left align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l">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8369999-D4CE-B147-B5C5-82E009A24193}" type="datetime1">
              <a:rPr lang="en-GB" smtClean="0"/>
              <a:t>08/03/2016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13652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text - centre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8856984" cy="5472607"/>
          </a:xfrm>
          <a:prstGeom prst="rect">
            <a:avLst/>
          </a:prstGeom>
        </p:spPr>
        <p:txBody>
          <a:bodyPr vert="horz"/>
          <a:lstStyle>
            <a:lvl1pPr marL="342900" indent="-342900" algn="ctr">
              <a:buSzPct val="90000"/>
              <a:buFont typeface="Arial" pitchFamily="34" charset="0"/>
              <a:buNone/>
              <a:defRPr sz="1200">
                <a:solidFill>
                  <a:schemeClr val="tx1"/>
                </a:solidFill>
              </a:defRPr>
            </a:lvl1pPr>
            <a:lvl2pPr marL="800100" indent="-342900" algn="ctr">
              <a:buSzPct val="90000"/>
              <a:buFont typeface="Arial" pitchFamily="34" charset="0"/>
              <a:buNone/>
              <a:defRPr sz="1400">
                <a:solidFill>
                  <a:srgbClr val="5A5A59"/>
                </a:solidFill>
              </a:defRPr>
            </a:lvl2pPr>
          </a:lstStyle>
          <a:p>
            <a:pPr lvl="0"/>
            <a:r>
              <a:rPr lang="en-GB" dirty="0" smtClean="0"/>
              <a:t>Click to edit Master text styles</a:t>
            </a:r>
          </a:p>
          <a:p>
            <a:pPr lvl="0"/>
            <a:r>
              <a:rPr lang="en-GB" dirty="0" smtClean="0"/>
              <a:t>Second level</a:t>
            </a:r>
          </a:p>
        </p:txBody>
      </p:sp>
      <p:sp>
        <p:nvSpPr>
          <p:cNvPr id="14"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FC66E2D7-93D6-6142-A13B-8A956A914548}" type="datetime1">
              <a:rPr lang="en-GB" smtClean="0"/>
              <a:t>08/03/2016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13652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Bullet Points">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107504" y="836712"/>
            <a:ext cx="5935959" cy="5472607"/>
          </a:xfrm>
          <a:prstGeom prst="rect">
            <a:avLst/>
          </a:prstGeom>
        </p:spPr>
        <p:txBody>
          <a:bodyPr vert="horz"/>
          <a:lstStyle>
            <a:lvl1pPr marL="342900" indent="-342900">
              <a:buSzPct val="90000"/>
              <a:buFontTx/>
              <a:buBlip>
                <a:blip r:embed="rId2"/>
              </a:buBlip>
              <a:defRPr sz="1600">
                <a:solidFill>
                  <a:srgbClr val="3C3C3B"/>
                </a:solidFill>
              </a:defRPr>
            </a:lvl1pPr>
            <a:lvl2pPr marL="457200" marR="0" indent="0" algn="l" defTabSz="457200" rtl="0" eaLnBrk="1" fontAlgn="auto" latinLnBrk="0" hangingPunct="1">
              <a:lnSpc>
                <a:spcPct val="100000"/>
              </a:lnSpc>
              <a:spcBef>
                <a:spcPct val="20000"/>
              </a:spcBef>
              <a:spcAft>
                <a:spcPts val="0"/>
              </a:spcAft>
              <a:buClrTx/>
              <a:buSzPct val="90000"/>
              <a:buFontTx/>
              <a:buNone/>
              <a:tabLst/>
              <a:defRPr sz="1400">
                <a:solidFill>
                  <a:srgbClr val="5A5A59"/>
                </a:solidFill>
              </a:defRPr>
            </a:lvl2pPr>
            <a:lvl3pPr>
              <a:defRPr sz="1200"/>
            </a:lvl3pPr>
            <a:lvl4pPr>
              <a:defRPr sz="1000"/>
            </a:lvl4pPr>
          </a:lstStyle>
          <a:p>
            <a:pPr lvl="0"/>
            <a:r>
              <a:rPr lang="en-GB" dirty="0" smtClean="0"/>
              <a:t>Click to edit Master text styles</a:t>
            </a:r>
          </a:p>
          <a:p>
            <a:pPr marL="800100" marR="0" lvl="1"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	Second level</a:t>
            </a:r>
          </a:p>
          <a:p>
            <a:pPr marL="1485900" marR="0" lvl="2"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Third level</a:t>
            </a:r>
          </a:p>
          <a:p>
            <a:pPr marL="1943100" marR="0" lvl="3" indent="-342900" algn="l" defTabSz="457200" rtl="0" eaLnBrk="1" fontAlgn="auto" latinLnBrk="0" hangingPunct="1">
              <a:lnSpc>
                <a:spcPct val="100000"/>
              </a:lnSpc>
              <a:spcBef>
                <a:spcPct val="20000"/>
              </a:spcBef>
              <a:spcAft>
                <a:spcPts val="0"/>
              </a:spcAft>
              <a:buClrTx/>
              <a:buSzPct val="90000"/>
              <a:buFontTx/>
              <a:buBlip>
                <a:blip r:embed="rId2"/>
              </a:buBlip>
              <a:tabLst/>
              <a:defRPr/>
            </a:pPr>
            <a:r>
              <a:rPr lang="en-GB" dirty="0" smtClean="0"/>
              <a:t>Fourth level</a:t>
            </a:r>
          </a:p>
          <a:p>
            <a:pPr lvl="1"/>
            <a:endParaRPr lang="en-GB" dirty="0" smtClean="0"/>
          </a:p>
        </p:txBody>
      </p:sp>
      <p:sp>
        <p:nvSpPr>
          <p:cNvPr id="11" name="Picture Placeholder 10"/>
          <p:cNvSpPr>
            <a:spLocks noGrp="1"/>
          </p:cNvSpPr>
          <p:nvPr>
            <p:ph type="pic" sz="quarter" idx="13"/>
          </p:nvPr>
        </p:nvSpPr>
        <p:spPr>
          <a:xfrm>
            <a:off x="6214589" y="836712"/>
            <a:ext cx="2659537" cy="5472608"/>
          </a:xfrm>
          <a:prstGeom prst="rect">
            <a:avLst/>
          </a:prstGeom>
        </p:spPr>
        <p:txBody>
          <a:bodyPr vert="horz"/>
          <a:lstStyle>
            <a:lvl1pPr marL="0" indent="0">
              <a:buNone/>
              <a:defRPr/>
            </a:lvl1pPr>
          </a:lstStyle>
          <a:p>
            <a:endParaRPr lang="en-US" dirty="0"/>
          </a:p>
        </p:txBody>
      </p:sp>
      <p:sp>
        <p:nvSpPr>
          <p:cNvPr id="14"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0" name="Straight Connector 19"/>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8CE22CD-E6EF-CD42-BD25-482769713C7B}" type="datetime1">
              <a:rPr lang="en-GB" smtClean="0"/>
              <a:t>08/03/2016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13652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179512" y="764704"/>
            <a:ext cx="5386597" cy="5544616"/>
          </a:xfrm>
          <a:prstGeom prst="rect">
            <a:avLst/>
          </a:prstGeom>
        </p:spPr>
        <p:txBody>
          <a:bodyPr vert="horz"/>
          <a:lstStyle>
            <a:lvl1pPr marL="0" indent="0">
              <a:buNone/>
              <a:defRPr/>
            </a:lvl1pPr>
          </a:lstStyle>
          <a:p>
            <a:endParaRPr lang="en-US" dirty="0"/>
          </a:p>
        </p:txBody>
      </p:sp>
      <p:sp>
        <p:nvSpPr>
          <p:cNvPr id="14" name="Text Placeholder 8"/>
          <p:cNvSpPr>
            <a:spLocks noGrp="1"/>
          </p:cNvSpPr>
          <p:nvPr>
            <p:ph type="body" sz="quarter" idx="12"/>
          </p:nvPr>
        </p:nvSpPr>
        <p:spPr>
          <a:xfrm>
            <a:off x="5664076" y="764704"/>
            <a:ext cx="3300412" cy="5544616"/>
          </a:xfrm>
          <a:prstGeom prst="rect">
            <a:avLst/>
          </a:prstGeom>
        </p:spPr>
        <p:txBody>
          <a:bodyPr vert="horz"/>
          <a:lstStyle>
            <a:lvl1pPr marL="342900" indent="-342900">
              <a:buSzPct val="90000"/>
              <a:buFontTx/>
              <a:buBlip>
                <a:blip r:embed="rId2"/>
              </a:buBlip>
              <a:defRPr sz="1800">
                <a:solidFill>
                  <a:srgbClr val="3C3C3B"/>
                </a:solidFill>
              </a:defRPr>
            </a:lvl1pPr>
            <a:lvl2pPr marL="800100" indent="-342900">
              <a:buSzPct val="90000"/>
              <a:buFontTx/>
              <a:buBlip>
                <a:blip r:embed="rId2"/>
              </a:buBlip>
              <a:defRPr sz="1400">
                <a:solidFill>
                  <a:srgbClr val="5A5A59"/>
                </a:solidFill>
              </a:defRPr>
            </a:lvl2pPr>
          </a:lstStyle>
          <a:p>
            <a:pPr lvl="0"/>
            <a:r>
              <a:rPr lang="en-GB" dirty="0" smtClean="0"/>
              <a:t>Click to edit Master text styles</a:t>
            </a:r>
          </a:p>
          <a:p>
            <a:pPr lvl="1"/>
            <a:r>
              <a:rPr lang="en-GB" dirty="0" smtClean="0"/>
              <a:t>	Second level</a:t>
            </a:r>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5" name="Text Placeholder 21"/>
          <p:cNvSpPr>
            <a:spLocks noGrp="1"/>
          </p:cNvSpPr>
          <p:nvPr>
            <p:ph type="body" sz="quarter" idx="15" hasCustomPrompt="1"/>
          </p:nvPr>
        </p:nvSpPr>
        <p:spPr>
          <a:xfrm>
            <a:off x="107504" y="416863"/>
            <a:ext cx="7344233"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9" name="Picture 18" descr="Natural Power 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5" name="Straight Connector 24"/>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E8669E8-8757-0148-9E25-E883AAC38193}" type="datetime1">
              <a:rPr lang="en-GB" smtClean="0"/>
              <a:t>08/03/2016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079563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7" name="Picture Placeholder 10"/>
          <p:cNvSpPr>
            <a:spLocks noGrp="1"/>
          </p:cNvSpPr>
          <p:nvPr>
            <p:ph type="pic" sz="quarter" idx="13"/>
          </p:nvPr>
        </p:nvSpPr>
        <p:spPr>
          <a:xfrm>
            <a:off x="6214589" y="764704"/>
            <a:ext cx="2659537" cy="3414725"/>
          </a:xfrm>
          <a:prstGeom prst="rect">
            <a:avLst/>
          </a:prstGeom>
        </p:spPr>
        <p:txBody>
          <a:bodyPr vert="horz"/>
          <a:lstStyle>
            <a:lvl1pPr marL="0" indent="0">
              <a:buNone/>
              <a:defRPr/>
            </a:lvl1pPr>
          </a:lstStyle>
          <a:p>
            <a:endParaRPr lang="en-US" dirty="0"/>
          </a:p>
        </p:txBody>
      </p:sp>
      <p:sp>
        <p:nvSpPr>
          <p:cNvPr id="9" name="Table Placeholder 8"/>
          <p:cNvSpPr>
            <a:spLocks noGrp="1"/>
          </p:cNvSpPr>
          <p:nvPr>
            <p:ph type="tbl" sz="quarter" idx="14"/>
          </p:nvPr>
        </p:nvSpPr>
        <p:spPr>
          <a:xfrm>
            <a:off x="179512" y="764704"/>
            <a:ext cx="5710113" cy="5544616"/>
          </a:xfrm>
          <a:prstGeom prst="rect">
            <a:avLst/>
          </a:prstGeom>
        </p:spPr>
        <p:txBody>
          <a:bodyPr vert="horz"/>
          <a:lstStyle/>
          <a:p>
            <a:endParaRPr lang="en-US" dirty="0"/>
          </a:p>
        </p:txBody>
      </p:sp>
      <p:sp>
        <p:nvSpPr>
          <p:cNvPr id="13" name="Title 2"/>
          <p:cNvSpPr>
            <a:spLocks noGrp="1"/>
          </p:cNvSpPr>
          <p:nvPr>
            <p:ph type="title" hasCustomPrompt="1"/>
          </p:nvPr>
        </p:nvSpPr>
        <p:spPr>
          <a:xfrm>
            <a:off x="107504" y="28373"/>
            <a:ext cx="7344816" cy="376291"/>
          </a:xfrm>
          <a:prstGeom prst="rect">
            <a:avLst/>
          </a:prstGeom>
        </p:spPr>
        <p:txBody>
          <a:bodyPr vert="horz">
            <a:normAutofit/>
          </a:bodyPr>
          <a:lstStyle>
            <a:lvl1pPr algn="l">
              <a:defRPr sz="2000" b="0"/>
            </a:lvl1pPr>
          </a:lstStyle>
          <a:p>
            <a:r>
              <a:rPr lang="en-GB" dirty="0" smtClean="0"/>
              <a:t>click to edit master slide</a:t>
            </a:r>
            <a:endParaRPr lang="en-US" dirty="0"/>
          </a:p>
        </p:txBody>
      </p:sp>
      <p:sp>
        <p:nvSpPr>
          <p:cNvPr id="14" name="Text Placeholder 21"/>
          <p:cNvSpPr>
            <a:spLocks noGrp="1"/>
          </p:cNvSpPr>
          <p:nvPr>
            <p:ph type="body" sz="quarter" idx="15" hasCustomPrompt="1"/>
          </p:nvPr>
        </p:nvSpPr>
        <p:spPr>
          <a:xfrm>
            <a:off x="107505" y="416863"/>
            <a:ext cx="7344816" cy="275833"/>
          </a:xfrm>
          <a:prstGeom prst="rect">
            <a:avLst/>
          </a:prstGeom>
        </p:spPr>
        <p:txBody>
          <a:bodyPr vert="horz">
            <a:normAutofit/>
          </a:bodyPr>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8" name="Picture 17"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4" name="Straight Connector 23"/>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0"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1E61262-608D-CA44-A1BA-6965D2A38DC0}" type="datetime1">
              <a:rPr lang="en-GB" smtClean="0"/>
              <a:t>08/03/2016</a:t>
            </a:fld>
            <a:endParaRPr lang="en-US" dirty="0"/>
          </a:p>
        </p:txBody>
      </p:sp>
      <p:sp>
        <p:nvSpPr>
          <p:cNvPr id="11"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2191924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rvices Introduction Slide">
    <p:spTree>
      <p:nvGrpSpPr>
        <p:cNvPr id="1" name=""/>
        <p:cNvGrpSpPr/>
        <p:nvPr/>
      </p:nvGrpSpPr>
      <p:grpSpPr>
        <a:xfrm>
          <a:off x="0" y="0"/>
          <a:ext cx="0" cy="0"/>
          <a:chOff x="0" y="0"/>
          <a:chExt cx="0" cy="0"/>
        </a:xfrm>
      </p:grpSpPr>
      <p:sp>
        <p:nvSpPr>
          <p:cNvPr id="8" name="TextBox 7"/>
          <p:cNvSpPr txBox="1"/>
          <p:nvPr userDrawn="1"/>
        </p:nvSpPr>
        <p:spPr>
          <a:xfrm>
            <a:off x="179512" y="836712"/>
            <a:ext cx="8712967" cy="4801314"/>
          </a:xfrm>
          <a:prstGeom prst="rect">
            <a:avLst/>
          </a:prstGeom>
          <a:noFill/>
        </p:spPr>
        <p:txBody>
          <a:bodyPr wrap="square" rtlCol="0" anchor="t">
            <a:spAutoFit/>
          </a:bodyPr>
          <a:lstStyle/>
          <a:p>
            <a:pPr defTabSz="457200">
              <a:buFont typeface="Arial"/>
              <a:buNone/>
            </a:pPr>
            <a:r>
              <a:rPr lang="en-GB" b="1" dirty="0">
                <a:solidFill>
                  <a:srgbClr val="401C7E"/>
                </a:solidFill>
              </a:rPr>
              <a:t>Analysis</a:t>
            </a:r>
          </a:p>
          <a:p>
            <a:pPr defTabSz="457200">
              <a:buFont typeface="Arial"/>
              <a:buNone/>
            </a:pPr>
            <a:r>
              <a:rPr lang="en-GB" dirty="0">
                <a:solidFill>
                  <a:srgbClr val="3C3C3B"/>
                </a:solidFill>
              </a:rPr>
              <a:t>Finance-grade wind analysis practice</a:t>
            </a:r>
            <a:endParaRPr lang="en-GB" b="1" dirty="0">
              <a:solidFill>
                <a:srgbClr val="F39900"/>
              </a:solidFill>
            </a:endParaRPr>
          </a:p>
          <a:p>
            <a:pPr defTabSz="457200">
              <a:lnSpc>
                <a:spcPct val="200000"/>
              </a:lnSpc>
              <a:buFont typeface="Arial"/>
              <a:buNone/>
            </a:pPr>
            <a:r>
              <a:rPr lang="en-GB" b="1" dirty="0">
                <a:solidFill>
                  <a:srgbClr val="31377B"/>
                </a:solidFill>
              </a:rPr>
              <a:t>Engineering</a:t>
            </a:r>
          </a:p>
          <a:p>
            <a:pPr defTabSz="457200">
              <a:buFont typeface="Arial"/>
              <a:buNone/>
            </a:pPr>
            <a:r>
              <a:rPr lang="en-GB" dirty="0">
                <a:solidFill>
                  <a:srgbClr val="3C3C3B"/>
                </a:solidFill>
              </a:rPr>
              <a:t>Your foundations for a successful project</a:t>
            </a:r>
          </a:p>
          <a:p>
            <a:pPr defTabSz="457200">
              <a:buFont typeface="Lucida Grande"/>
              <a:buNone/>
            </a:pPr>
            <a:endParaRPr lang="en-GB" b="1" dirty="0">
              <a:solidFill>
                <a:srgbClr val="F39900"/>
              </a:solidFill>
            </a:endParaRPr>
          </a:p>
          <a:p>
            <a:pPr defTabSz="457200">
              <a:buFont typeface="Lucida Grande"/>
              <a:buNone/>
            </a:pPr>
            <a:r>
              <a:rPr lang="en-GB" b="1" dirty="0">
                <a:solidFill>
                  <a:srgbClr val="1D4D79"/>
                </a:solidFill>
              </a:rPr>
              <a:t>Planning &amp; Permitting</a:t>
            </a:r>
          </a:p>
          <a:p>
            <a:pPr defTabSz="457200">
              <a:buFont typeface="Lucida Grande"/>
              <a:buNone/>
            </a:pPr>
            <a:r>
              <a:rPr lang="en-GB" dirty="0">
                <a:solidFill>
                  <a:srgbClr val="3C3C3B"/>
                </a:solidFill>
              </a:rPr>
              <a:t>Driving your project to consent and onwards</a:t>
            </a:r>
          </a:p>
          <a:p>
            <a:pPr defTabSz="457200">
              <a:lnSpc>
                <a:spcPct val="200000"/>
              </a:lnSpc>
              <a:buFont typeface="Lucida Grande"/>
              <a:buNone/>
            </a:pPr>
            <a:r>
              <a:rPr lang="en-GB" b="1" dirty="0">
                <a:solidFill>
                  <a:srgbClr val="105E74"/>
                </a:solidFill>
              </a:rPr>
              <a:t>Environmental</a:t>
            </a:r>
          </a:p>
          <a:p>
            <a:pPr defTabSz="457200">
              <a:buFont typeface="Lucida Grande"/>
              <a:buNone/>
            </a:pPr>
            <a:r>
              <a:rPr lang="en-GB" dirty="0">
                <a:solidFill>
                  <a:srgbClr val="3C3C3B"/>
                </a:solidFill>
              </a:rPr>
              <a:t>A natural balance for renewable project success</a:t>
            </a:r>
          </a:p>
          <a:p>
            <a:pPr defTabSz="457200">
              <a:lnSpc>
                <a:spcPct val="200000"/>
              </a:lnSpc>
              <a:buFont typeface="Arial"/>
              <a:buNone/>
            </a:pPr>
            <a:r>
              <a:rPr lang="en-GB" b="1" dirty="0">
                <a:solidFill>
                  <a:srgbClr val="0F706C"/>
                </a:solidFill>
              </a:rPr>
              <a:t>Project Management</a:t>
            </a:r>
          </a:p>
          <a:p>
            <a:pPr defTabSz="457200">
              <a:buFont typeface="Arial"/>
              <a:buNone/>
            </a:pPr>
            <a:r>
              <a:rPr lang="en-GB" dirty="0">
                <a:solidFill>
                  <a:srgbClr val="3C3C3B"/>
                </a:solidFill>
              </a:rPr>
              <a:t>Maximising your wind farm’s potential</a:t>
            </a:r>
          </a:p>
          <a:p>
            <a:pPr defTabSz="457200">
              <a:lnSpc>
                <a:spcPct val="200000"/>
              </a:lnSpc>
              <a:buFont typeface="Arial"/>
              <a:buNone/>
            </a:pPr>
            <a:r>
              <a:rPr lang="en-GB" b="1" dirty="0">
                <a:solidFill>
                  <a:srgbClr val="118062"/>
                </a:solidFill>
              </a:rPr>
              <a:t>Due Diligence</a:t>
            </a:r>
          </a:p>
          <a:p>
            <a:pPr defTabSz="457200">
              <a:buFont typeface="Arial"/>
              <a:buNone/>
            </a:pPr>
            <a:r>
              <a:rPr lang="en-GB" dirty="0">
                <a:solidFill>
                  <a:srgbClr val="3C3C3B"/>
                </a:solidFill>
              </a:rPr>
              <a:t>Expert advice you can bank on</a:t>
            </a:r>
          </a:p>
        </p:txBody>
      </p:sp>
      <p:sp>
        <p:nvSpPr>
          <p:cNvPr id="12"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introduction</a:t>
            </a:r>
            <a:endParaRPr lang="en-US" dirty="0"/>
          </a:p>
        </p:txBody>
      </p:sp>
      <p:sp>
        <p:nvSpPr>
          <p:cNvPr id="13" name="Text Placeholder 21"/>
          <p:cNvSpPr>
            <a:spLocks noGrp="1"/>
          </p:cNvSpPr>
          <p:nvPr>
            <p:ph type="body" sz="quarter" idx="15"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15" name="Picture 14"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17" name="Straight Connector 1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338528A-CE80-8D41-A93B-D381A738EA67}" type="datetime1">
              <a:rPr lang="en-GB" smtClean="0"/>
              <a:t>08/03/2016</a:t>
            </a:fld>
            <a:endParaRPr lang="en-US" dirty="0"/>
          </a:p>
        </p:txBody>
      </p:sp>
      <p:sp>
        <p:nvSpPr>
          <p:cNvPr id="10"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2875650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70002" y="2777982"/>
            <a:ext cx="8603999" cy="396325"/>
          </a:xfrm>
          <a:prstGeom prst="rect">
            <a:avLst/>
          </a:prstGeom>
        </p:spPr>
        <p:txBody>
          <a:bodyPr vert="horz" anchor="ctr" anchorCtr="0"/>
          <a:lstStyle>
            <a:lvl1pPr marL="0" indent="0">
              <a:buNone/>
              <a:defRPr b="0" i="0" cap="none">
                <a:solidFill>
                  <a:srgbClr val="341C65"/>
                </a:solidFill>
              </a:defRPr>
            </a:lvl1pPr>
          </a:lstStyle>
          <a:p>
            <a:pPr lvl="0"/>
            <a:r>
              <a:rPr lang="en-US" dirty="0" smtClean="0"/>
              <a:t>Dividing Slide</a:t>
            </a:r>
            <a:endParaRPr lang="en-US" dirty="0"/>
          </a:p>
        </p:txBody>
      </p:sp>
      <p:sp>
        <p:nvSpPr>
          <p:cNvPr id="4" name="Text Placeholder 6"/>
          <p:cNvSpPr>
            <a:spLocks noGrp="1"/>
          </p:cNvSpPr>
          <p:nvPr>
            <p:ph type="body" sz="quarter" idx="11" hasCustomPrompt="1"/>
          </p:nvPr>
        </p:nvSpPr>
        <p:spPr>
          <a:xfrm>
            <a:off x="270002" y="3287272"/>
            <a:ext cx="8603999" cy="351287"/>
          </a:xfrm>
          <a:prstGeom prst="rect">
            <a:avLst/>
          </a:prstGeom>
        </p:spPr>
        <p:txBody>
          <a:bodyPr vert="horz" tIns="0" bIns="0" anchor="t" anchorCtr="0"/>
          <a:lstStyle>
            <a:lvl1pPr marL="0" indent="0">
              <a:buNone/>
              <a:defRPr sz="1800" cap="none">
                <a:solidFill>
                  <a:srgbClr val="6D6E6D"/>
                </a:solidFill>
              </a:defRPr>
            </a:lvl1pPr>
          </a:lstStyle>
          <a:p>
            <a:pPr lvl="0"/>
            <a:r>
              <a:rPr lang="en-US" dirty="0" smtClean="0"/>
              <a:t>Enter the title of the chapter here</a:t>
            </a:r>
            <a:endParaRPr lang="en-US" dirty="0"/>
          </a:p>
        </p:txBody>
      </p:sp>
      <p:sp>
        <p:nvSpPr>
          <p:cNvPr id="6"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E00CC31-F5FA-2B49-9537-CF85A76DB1FF}" type="datetime1">
              <a:rPr lang="en-GB" smtClean="0"/>
              <a:t>08/03/2016</a:t>
            </a:fld>
            <a:endParaRPr lang="en-US" dirty="0"/>
          </a:p>
        </p:txBody>
      </p:sp>
      <p:sp>
        <p:nvSpPr>
          <p:cNvPr id="7"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3596731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nshore Wind">
    <p:spTree>
      <p:nvGrpSpPr>
        <p:cNvPr id="1" name=""/>
        <p:cNvGrpSpPr/>
        <p:nvPr/>
      </p:nvGrpSpPr>
      <p:grpSpPr>
        <a:xfrm>
          <a:off x="0" y="0"/>
          <a:ext cx="0" cy="0"/>
          <a:chOff x="0" y="0"/>
          <a:chExt cx="0" cy="0"/>
        </a:xfrm>
      </p:grpSpPr>
      <p:sp>
        <p:nvSpPr>
          <p:cNvPr id="16" name="Title 2"/>
          <p:cNvSpPr>
            <a:spLocks noGrp="1"/>
          </p:cNvSpPr>
          <p:nvPr>
            <p:ph type="title" hasCustomPrompt="1"/>
          </p:nvPr>
        </p:nvSpPr>
        <p:spPr>
          <a:xfrm>
            <a:off x="4860032" y="2405666"/>
            <a:ext cx="4032448" cy="460498"/>
          </a:xfrm>
          <a:prstGeom prst="rect">
            <a:avLst/>
          </a:prstGeom>
        </p:spPr>
        <p:txBody>
          <a:bodyPr vert="horz"/>
          <a:lstStyle>
            <a:lvl1pPr algn="l">
              <a:defRPr sz="2800" b="0"/>
            </a:lvl1pPr>
          </a:lstStyle>
          <a:p>
            <a:r>
              <a:rPr lang="en-GB" dirty="0" smtClean="0"/>
              <a:t>Onshore Wind</a:t>
            </a:r>
            <a:endParaRPr lang="en-US" dirty="0"/>
          </a:p>
        </p:txBody>
      </p:sp>
      <p:sp>
        <p:nvSpPr>
          <p:cNvPr id="17"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onshore wind farm portfolios</a:t>
            </a:r>
            <a:endParaRPr lang="en-US" dirty="0"/>
          </a:p>
        </p:txBody>
      </p:sp>
      <p:pic>
        <p:nvPicPr>
          <p:cNvPr id="4" name="Picture 3" descr="01_onshorewi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7F898-A9AF-FD4C-B880-567B3233F608}"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139401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_mission&amp;vision">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baseline="0"/>
            </a:lvl1pPr>
          </a:lstStyle>
          <a:p>
            <a:r>
              <a:rPr lang="en-GB" dirty="0" smtClean="0"/>
              <a:t>Natural Power’s mission &amp; vision</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2" name="TextBox 1"/>
          <p:cNvSpPr txBox="1"/>
          <p:nvPr userDrawn="1"/>
        </p:nvSpPr>
        <p:spPr>
          <a:xfrm>
            <a:off x="2051720" y="908720"/>
            <a:ext cx="2088232" cy="646331"/>
          </a:xfrm>
          <a:prstGeom prst="rect">
            <a:avLst/>
          </a:prstGeom>
          <a:noFill/>
        </p:spPr>
        <p:txBody>
          <a:bodyPr wrap="square" rtlCol="0">
            <a:spAutoFit/>
          </a:bodyPr>
          <a:lstStyle/>
          <a:p>
            <a:pPr marL="0" indent="0" algn="r">
              <a:lnSpc>
                <a:spcPct val="100000"/>
              </a:lnSpc>
            </a:pPr>
            <a:r>
              <a:rPr lang="en-US" sz="1800" b="1" dirty="0" smtClean="0">
                <a:solidFill>
                  <a:srgbClr val="401C7E"/>
                </a:solidFill>
              </a:rPr>
              <a:t>mission</a:t>
            </a:r>
          </a:p>
          <a:p>
            <a:pPr marL="0" indent="0" algn="r">
              <a:lnSpc>
                <a:spcPct val="100000"/>
              </a:lnSpc>
            </a:pPr>
            <a:r>
              <a:rPr lang="en-US" sz="1800" dirty="0" smtClean="0">
                <a:solidFill>
                  <a:srgbClr val="401C7E"/>
                </a:solidFill>
              </a:rPr>
              <a:t>(why are we here?)</a:t>
            </a:r>
            <a:endParaRPr lang="en-US" sz="1800" b="1" i="1" kern="0" dirty="0" smtClean="0">
              <a:solidFill>
                <a:srgbClr val="341C65"/>
              </a:solidFill>
              <a:cs typeface="Arial"/>
            </a:endParaRPr>
          </a:p>
        </p:txBody>
      </p:sp>
      <p:sp>
        <p:nvSpPr>
          <p:cNvPr id="4" name="TextBox 3"/>
          <p:cNvSpPr txBox="1"/>
          <p:nvPr userDrawn="1"/>
        </p:nvSpPr>
        <p:spPr>
          <a:xfrm>
            <a:off x="3275856" y="4797152"/>
            <a:ext cx="2304256" cy="923330"/>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401C7E"/>
                </a:solidFill>
              </a:rPr>
              <a:t>vision</a:t>
            </a:r>
            <a:endParaRPr lang="en-US" sz="1800" b="0" dirty="0" smtClean="0">
              <a:solidFill>
                <a:srgbClr val="401C7E"/>
              </a:solidFill>
            </a:endParaRPr>
          </a:p>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401C7E"/>
                </a:solidFill>
              </a:rPr>
              <a:t>(where are we going?)</a:t>
            </a:r>
          </a:p>
          <a:p>
            <a:pPr algn="r"/>
            <a:endParaRPr lang="en-US" dirty="0"/>
          </a:p>
        </p:txBody>
      </p:sp>
      <p:sp>
        <p:nvSpPr>
          <p:cNvPr id="12"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9D392F0-61A0-9845-8735-432231A21DD1}" type="datetime1">
              <a:rPr lang="en-GB" smtClean="0"/>
              <a:t>08/03/2016</a:t>
            </a:fld>
            <a:endParaRPr lang="en-US" dirty="0"/>
          </a:p>
        </p:txBody>
      </p:sp>
      <p:sp>
        <p:nvSpPr>
          <p:cNvPr id="1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10" name="Picture 9" descr="MissionBubb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1628800"/>
            <a:ext cx="3416300" cy="3416300"/>
          </a:xfrm>
          <a:prstGeom prst="rect">
            <a:avLst/>
          </a:prstGeom>
        </p:spPr>
      </p:pic>
      <p:pic>
        <p:nvPicPr>
          <p:cNvPr id="11" name="Picture 10" descr="VisionBubb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0072" y="1556792"/>
            <a:ext cx="3416300" cy="3416300"/>
          </a:xfrm>
          <a:prstGeom prst="rect">
            <a:avLst/>
          </a:prstGeom>
        </p:spPr>
      </p:pic>
    </p:spTree>
    <p:extLst>
      <p:ext uri="{BB962C8B-B14F-4D97-AF65-F5344CB8AC3E}">
        <p14:creationId xmlns:p14="http://schemas.microsoft.com/office/powerpoint/2010/main" val="410786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Offshore Renewables">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860032" y="2392438"/>
            <a:ext cx="4032448" cy="460498"/>
          </a:xfrm>
          <a:prstGeom prst="rect">
            <a:avLst/>
          </a:prstGeom>
        </p:spPr>
        <p:txBody>
          <a:bodyPr vert="horz"/>
          <a:lstStyle>
            <a:lvl1pPr algn="l">
              <a:defRPr sz="2800" b="0"/>
            </a:lvl1pPr>
          </a:lstStyle>
          <a:p>
            <a:r>
              <a:rPr lang="en-GB" dirty="0" smtClean="0"/>
              <a:t>Offshore Renewables</a:t>
            </a:r>
            <a:endParaRPr lang="en-US" dirty="0"/>
          </a:p>
        </p:txBody>
      </p:sp>
      <p:sp>
        <p:nvSpPr>
          <p:cNvPr id="13" name="Text Placeholder 21"/>
          <p:cNvSpPr>
            <a:spLocks noGrp="1"/>
          </p:cNvSpPr>
          <p:nvPr>
            <p:ph type="body" sz="quarter" idx="14" hasCustomPrompt="1"/>
          </p:nvPr>
        </p:nvSpPr>
        <p:spPr>
          <a:xfrm>
            <a:off x="4860032" y="3249520"/>
            <a:ext cx="2959781" cy="1835664"/>
          </a:xfrm>
          <a:prstGeom prst="rect">
            <a:avLst/>
          </a:prstGeom>
        </p:spPr>
        <p:txBody>
          <a:bodyPr vert="horz"/>
          <a:lstStyle>
            <a:lvl1pPr marL="0" indent="0">
              <a:buNone/>
              <a:defRPr sz="1600">
                <a:solidFill>
                  <a:srgbClr val="4B2582"/>
                </a:solidFill>
              </a:defRPr>
            </a:lvl1pPr>
          </a:lstStyle>
          <a:p>
            <a:pPr lvl="0"/>
            <a:r>
              <a:rPr lang="en-GB" dirty="0" smtClean="0"/>
              <a:t>Over 300 experts providing a one stop shop for full lifecycle offshore project services</a:t>
            </a:r>
            <a:endParaRPr lang="en-US" dirty="0"/>
          </a:p>
        </p:txBody>
      </p:sp>
      <p:pic>
        <p:nvPicPr>
          <p:cNvPr id="2" name="Picture 1" descr="02_offshorerenewabl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7A515D4-D542-A944-A425-D72795215114}"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3576528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olar">
    <p:spTree>
      <p:nvGrpSpPr>
        <p:cNvPr id="1" name=""/>
        <p:cNvGrpSpPr/>
        <p:nvPr/>
      </p:nvGrpSpPr>
      <p:grpSpPr>
        <a:xfrm>
          <a:off x="0" y="0"/>
          <a:ext cx="0" cy="0"/>
          <a:chOff x="0" y="0"/>
          <a:chExt cx="0" cy="0"/>
        </a:xfrm>
      </p:grpSpPr>
      <p:sp>
        <p:nvSpPr>
          <p:cNvPr id="12"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Solar</a:t>
            </a:r>
            <a:endParaRPr lang="en-US" dirty="0"/>
          </a:p>
        </p:txBody>
      </p:sp>
      <p:sp>
        <p:nvSpPr>
          <p:cNvPr id="13"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3_sola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640DD5D-A229-CB47-B32B-02686B943612}"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3092846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Hydro">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Hydro power</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2" name="Picture 1" descr="04_hydr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1657BEC0-CA03-FE46-BC9C-CF26BE702B87}"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1985934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ioenergy">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Renewable Heat</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5_renewablehea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7C5CAC4-2878-E940-A5CB-07B078452A8E}"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3626360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Grid &amp; Infrastructure">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932040" y="2405666"/>
            <a:ext cx="3384376" cy="460498"/>
          </a:xfrm>
          <a:prstGeom prst="rect">
            <a:avLst/>
          </a:prstGeom>
        </p:spPr>
        <p:txBody>
          <a:bodyPr vert="horz"/>
          <a:lstStyle>
            <a:lvl1pPr algn="l">
              <a:defRPr sz="2800" b="0"/>
            </a:lvl1pPr>
          </a:lstStyle>
          <a:p>
            <a:r>
              <a:rPr lang="en-GB" dirty="0" smtClean="0"/>
              <a:t>Grid &amp; Infrastructure</a:t>
            </a:r>
            <a:endParaRPr lang="en-US" dirty="0"/>
          </a:p>
        </p:txBody>
      </p:sp>
      <p:sp>
        <p:nvSpPr>
          <p:cNvPr id="6" name="Text Placeholder 21"/>
          <p:cNvSpPr>
            <a:spLocks noGrp="1"/>
          </p:cNvSpPr>
          <p:nvPr>
            <p:ph type="body" sz="quarter" idx="14" hasCustomPrompt="1"/>
          </p:nvPr>
        </p:nvSpPr>
        <p:spPr>
          <a:xfrm>
            <a:off x="4932040" y="3249520"/>
            <a:ext cx="3384376" cy="1115584"/>
          </a:xfrm>
          <a:prstGeom prst="rect">
            <a:avLst/>
          </a:prstGeom>
        </p:spPr>
        <p:txBody>
          <a:bodyPr vert="horz"/>
          <a:lstStyle>
            <a:lvl1pPr marL="0" indent="0">
              <a:buNone/>
              <a:defRPr sz="1600">
                <a:solidFill>
                  <a:srgbClr val="4B2582"/>
                </a:solidFill>
              </a:defRPr>
            </a:lvl1pPr>
          </a:lstStyle>
          <a:p>
            <a:pPr lvl="0"/>
            <a:r>
              <a:rPr lang="en-GB" dirty="0" smtClean="0"/>
              <a:t>Subheading</a:t>
            </a:r>
            <a:endParaRPr lang="en-US" dirty="0"/>
          </a:p>
        </p:txBody>
      </p:sp>
      <p:pic>
        <p:nvPicPr>
          <p:cNvPr id="3" name="Picture 2" descr="06_grid&amp;infrastructu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052736"/>
            <a:ext cx="4392488" cy="4392488"/>
          </a:xfrm>
          <a:prstGeom prst="rect">
            <a:avLst/>
          </a:prstGeom>
        </p:spPr>
      </p:pic>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20B45E33-C459-CB48-A9A0-856347B9DC02}"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1414544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sibility">
    <p:spTree>
      <p:nvGrpSpPr>
        <p:cNvPr id="1" name=""/>
        <p:cNvGrpSpPr/>
        <p:nvPr/>
      </p:nvGrpSpPr>
      <p:grpSpPr>
        <a:xfrm>
          <a:off x="0" y="0"/>
          <a:ext cx="0" cy="0"/>
          <a:chOff x="0" y="0"/>
          <a:chExt cx="0" cy="0"/>
        </a:xfrm>
      </p:grpSpPr>
      <p:pic>
        <p:nvPicPr>
          <p:cNvPr id="2" name="Picture 1" descr="01_feasibilit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Feasibility</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46FDA84-298A-1D4C-BFAC-D37A86B9E59D}"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114542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ment">
    <p:spTree>
      <p:nvGrpSpPr>
        <p:cNvPr id="1" name=""/>
        <p:cNvGrpSpPr/>
        <p:nvPr/>
      </p:nvGrpSpPr>
      <p:grpSpPr>
        <a:xfrm>
          <a:off x="0" y="0"/>
          <a:ext cx="0" cy="0"/>
          <a:chOff x="0" y="0"/>
          <a:chExt cx="0" cy="0"/>
        </a:xfrm>
      </p:grpSpPr>
      <p:pic>
        <p:nvPicPr>
          <p:cNvPr id="2" name="Picture 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Development</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A7E553E-E820-034C-A1AB-663F020E0D21}"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2063092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Construction">
    <p:spTree>
      <p:nvGrpSpPr>
        <p:cNvPr id="1" name=""/>
        <p:cNvGrpSpPr/>
        <p:nvPr/>
      </p:nvGrpSpPr>
      <p:grpSpPr>
        <a:xfrm>
          <a:off x="0" y="0"/>
          <a:ext cx="0" cy="0"/>
          <a:chOff x="0" y="0"/>
          <a:chExt cx="0" cy="0"/>
        </a:xfrm>
      </p:grpSpPr>
      <p:pic>
        <p:nvPicPr>
          <p:cNvPr id="12" name="Picture 11" descr="02_development&amp;pre-c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Pre-Construction</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7254583-B0B5-714C-B8FC-187AA822E498}"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261364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struction">
    <p:spTree>
      <p:nvGrpSpPr>
        <p:cNvPr id="1" name=""/>
        <p:cNvGrpSpPr/>
        <p:nvPr/>
      </p:nvGrpSpPr>
      <p:grpSpPr>
        <a:xfrm>
          <a:off x="0" y="0"/>
          <a:ext cx="0" cy="0"/>
          <a:chOff x="0" y="0"/>
          <a:chExt cx="0" cy="0"/>
        </a:xfrm>
      </p:grpSpPr>
      <p:pic>
        <p:nvPicPr>
          <p:cNvPr id="3" name="Picture 2" descr="03_construc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5"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Construction</a:t>
            </a:r>
            <a:endParaRPr lang="en-US" dirty="0"/>
          </a:p>
        </p:txBody>
      </p:sp>
      <p:sp>
        <p:nvSpPr>
          <p:cNvPr id="16"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77CAB47-5BCB-264D-ABE6-B43D74B7A950}"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3439656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pic>
        <p:nvPicPr>
          <p:cNvPr id="3" name="Picture 2" descr="04_post-con&amp;operatio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Operations</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DB6BDD66-2CF3-0D40-9626-EE5540126C24}"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247430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successes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global stats</a:t>
            </a:r>
            <a:endParaRPr lang="en-US" dirty="0"/>
          </a:p>
        </p:txBody>
      </p:sp>
      <p:pic>
        <p:nvPicPr>
          <p:cNvPr id="8" name="Picture 7"/>
          <p:cNvPicPr>
            <a:picLocks noChangeAspect="1"/>
          </p:cNvPicPr>
          <p:nvPr userDrawn="1"/>
        </p:nvPicPr>
        <p:blipFill>
          <a:blip r:embed="rId2"/>
          <a:stretch>
            <a:fillRect/>
          </a:stretch>
        </p:blipFill>
        <p:spPr>
          <a:xfrm>
            <a:off x="3516649" y="3511461"/>
            <a:ext cx="1692000" cy="1692000"/>
          </a:xfrm>
          <a:prstGeom prst="rect">
            <a:avLst/>
          </a:prstGeom>
        </p:spPr>
      </p:pic>
      <p:pic>
        <p:nvPicPr>
          <p:cNvPr id="9" name="Picture 8"/>
          <p:cNvPicPr>
            <a:picLocks noChangeAspect="1"/>
          </p:cNvPicPr>
          <p:nvPr userDrawn="1"/>
        </p:nvPicPr>
        <p:blipFill>
          <a:blip r:embed="rId3"/>
          <a:stretch>
            <a:fillRect/>
          </a:stretch>
        </p:blipFill>
        <p:spPr>
          <a:xfrm>
            <a:off x="5800242" y="3511461"/>
            <a:ext cx="1692000" cy="1692000"/>
          </a:xfrm>
          <a:prstGeom prst="rect">
            <a:avLst/>
          </a:prstGeom>
        </p:spPr>
      </p:pic>
      <p:pic>
        <p:nvPicPr>
          <p:cNvPr id="10" name="Picture 9"/>
          <p:cNvPicPr>
            <a:picLocks noChangeAspect="1"/>
          </p:cNvPicPr>
          <p:nvPr userDrawn="1"/>
        </p:nvPicPr>
        <p:blipFill>
          <a:blip r:embed="rId4"/>
          <a:stretch>
            <a:fillRect/>
          </a:stretch>
        </p:blipFill>
        <p:spPr>
          <a:xfrm>
            <a:off x="1262737" y="1502402"/>
            <a:ext cx="1662317" cy="1662317"/>
          </a:xfrm>
          <a:prstGeom prst="rect">
            <a:avLst/>
          </a:prstGeom>
        </p:spPr>
      </p:pic>
      <p:pic>
        <p:nvPicPr>
          <p:cNvPr id="11" name="Picture 10"/>
          <p:cNvPicPr>
            <a:picLocks noChangeAspect="1"/>
          </p:cNvPicPr>
          <p:nvPr userDrawn="1"/>
        </p:nvPicPr>
        <p:blipFill>
          <a:blip r:embed="rId5"/>
          <a:stretch>
            <a:fillRect/>
          </a:stretch>
        </p:blipFill>
        <p:spPr>
          <a:xfrm>
            <a:off x="5821985" y="1502402"/>
            <a:ext cx="1670257" cy="1670257"/>
          </a:xfrm>
          <a:prstGeom prst="rect">
            <a:avLst/>
          </a:prstGeom>
        </p:spPr>
      </p:pic>
      <p:pic>
        <p:nvPicPr>
          <p:cNvPr id="12" name="Picture 11"/>
          <p:cNvPicPr>
            <a:picLocks noChangeAspect="1"/>
          </p:cNvPicPr>
          <p:nvPr userDrawn="1"/>
        </p:nvPicPr>
        <p:blipFill>
          <a:blip r:embed="rId6"/>
          <a:stretch>
            <a:fillRect/>
          </a:stretch>
        </p:blipFill>
        <p:spPr>
          <a:xfrm>
            <a:off x="1262737" y="3541143"/>
            <a:ext cx="1662318" cy="1662318"/>
          </a:xfrm>
          <a:prstGeom prst="rect">
            <a:avLst/>
          </a:prstGeom>
        </p:spPr>
      </p:pic>
      <p:pic>
        <p:nvPicPr>
          <p:cNvPr id="13" name="Picture 12" descr="Stat-Icons-environ.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512399" y="1475892"/>
            <a:ext cx="1742846" cy="1728903"/>
          </a:xfrm>
          <a:prstGeom prst="rect">
            <a:avLst/>
          </a:prstGeom>
        </p:spPr>
      </p:pic>
      <p:sp>
        <p:nvSpPr>
          <p:cNvPr id="1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1DAA47-D9FC-C242-BF69-EF4FF5CC8A6C}" type="datetime1">
              <a:rPr lang="en-GB" smtClean="0"/>
              <a:t>08/03/2016</a:t>
            </a:fld>
            <a:endParaRPr lang="en-US" dirty="0"/>
          </a:p>
        </p:txBody>
      </p:sp>
      <p:sp>
        <p:nvSpPr>
          <p:cNvPr id="1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
        <p:nvSpPr>
          <p:cNvPr id="2" name="Chord 1"/>
          <p:cNvSpPr/>
          <p:nvPr userDrawn="1"/>
        </p:nvSpPr>
        <p:spPr>
          <a:xfrm>
            <a:off x="1403648"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hord 13"/>
          <p:cNvSpPr/>
          <p:nvPr userDrawn="1"/>
        </p:nvSpPr>
        <p:spPr>
          <a:xfrm>
            <a:off x="3707904" y="1916832"/>
            <a:ext cx="1368152" cy="1080120"/>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hord 18"/>
          <p:cNvSpPr/>
          <p:nvPr userDrawn="1"/>
        </p:nvSpPr>
        <p:spPr>
          <a:xfrm>
            <a:off x="6012160" y="1844824"/>
            <a:ext cx="1368152" cy="1152128"/>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hord 19"/>
          <p:cNvSpPr/>
          <p:nvPr userDrawn="1"/>
        </p:nvSpPr>
        <p:spPr>
          <a:xfrm>
            <a:off x="1403648"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hord 20"/>
          <p:cNvSpPr/>
          <p:nvPr userDrawn="1"/>
        </p:nvSpPr>
        <p:spPr>
          <a:xfrm>
            <a:off x="3635896" y="3870049"/>
            <a:ext cx="1440160" cy="1215135"/>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hord 21"/>
          <p:cNvSpPr/>
          <p:nvPr userDrawn="1"/>
        </p:nvSpPr>
        <p:spPr>
          <a:xfrm>
            <a:off x="6012160" y="3789040"/>
            <a:ext cx="1368152" cy="1296144"/>
          </a:xfrm>
          <a:prstGeom prst="chord">
            <a:avLst>
              <a:gd name="adj1" fmla="val 21199774"/>
              <a:gd name="adj2" fmla="val 11226421"/>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9267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struction &amp; Geotechnical Title Slide">
    <p:spTree>
      <p:nvGrpSpPr>
        <p:cNvPr id="1" name=""/>
        <p:cNvGrpSpPr/>
        <p:nvPr/>
      </p:nvGrpSpPr>
      <p:grpSpPr>
        <a:xfrm>
          <a:off x="0" y="0"/>
          <a:ext cx="0" cy="0"/>
          <a:chOff x="0" y="0"/>
          <a:chExt cx="0" cy="0"/>
        </a:xfrm>
      </p:grpSpPr>
      <p:pic>
        <p:nvPicPr>
          <p:cNvPr id="3" name="Picture 2" descr="05_re-powerin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2604" y="1603435"/>
            <a:ext cx="635000" cy="635000"/>
          </a:xfrm>
          <a:prstGeom prst="rect">
            <a:avLst/>
          </a:prstGeom>
        </p:spPr>
      </p:pic>
      <p:sp>
        <p:nvSpPr>
          <p:cNvPr id="14" name="Title 2"/>
          <p:cNvSpPr>
            <a:spLocks noGrp="1"/>
          </p:cNvSpPr>
          <p:nvPr>
            <p:ph type="title" hasCustomPrompt="1"/>
          </p:nvPr>
        </p:nvSpPr>
        <p:spPr>
          <a:xfrm>
            <a:off x="912476" y="2405666"/>
            <a:ext cx="6873918" cy="460498"/>
          </a:xfrm>
          <a:prstGeom prst="rect">
            <a:avLst/>
          </a:prstGeom>
        </p:spPr>
        <p:txBody>
          <a:bodyPr vert="horz"/>
          <a:lstStyle>
            <a:lvl1pPr algn="l">
              <a:defRPr sz="2800" b="1"/>
            </a:lvl1pPr>
          </a:lstStyle>
          <a:p>
            <a:r>
              <a:rPr lang="en-GB" dirty="0" smtClean="0"/>
              <a:t>Re-Powering</a:t>
            </a:r>
            <a:endParaRPr lang="en-US" dirty="0"/>
          </a:p>
        </p:txBody>
      </p:sp>
      <p:sp>
        <p:nvSpPr>
          <p:cNvPr id="15" name="Text Placeholder 21"/>
          <p:cNvSpPr>
            <a:spLocks noGrp="1"/>
          </p:cNvSpPr>
          <p:nvPr>
            <p:ph type="body" sz="quarter" idx="14" hasCustomPrompt="1"/>
          </p:nvPr>
        </p:nvSpPr>
        <p:spPr>
          <a:xfrm>
            <a:off x="906016" y="3249520"/>
            <a:ext cx="6913797" cy="828097"/>
          </a:xfrm>
          <a:prstGeom prst="rect">
            <a:avLst/>
          </a:prstGeom>
        </p:spPr>
        <p:txBody>
          <a:bodyPr vert="horz"/>
          <a:lstStyle>
            <a:lvl1pPr marL="0" indent="0">
              <a:buNone/>
              <a:defRPr sz="1800">
                <a:solidFill>
                  <a:srgbClr val="4B2582"/>
                </a:solidFill>
              </a:defRPr>
            </a:lvl1pPr>
          </a:lstStyle>
          <a:p>
            <a:pPr lvl="0"/>
            <a:r>
              <a:rPr lang="en-GB" dirty="0" smtClean="0"/>
              <a:t>Subheading</a:t>
            </a:r>
            <a:endParaRPr lang="en-US" dirty="0"/>
          </a:p>
        </p:txBody>
      </p:sp>
      <p:sp>
        <p:nvSpPr>
          <p:cNvPr id="5"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ACDC7F7E-2AC6-AE4F-9DD2-1F67598C7180}" type="datetime1">
              <a:rPr lang="en-GB" smtClean="0"/>
              <a:t>08/03/2016</a:t>
            </a:fld>
            <a:endParaRPr lang="en-US" dirty="0"/>
          </a:p>
        </p:txBody>
      </p:sp>
      <p:sp>
        <p:nvSpPr>
          <p:cNvPr id="6"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128369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Global Stats">
    <p:spTree>
      <p:nvGrpSpPr>
        <p:cNvPr id="1" name=""/>
        <p:cNvGrpSpPr/>
        <p:nvPr/>
      </p:nvGrpSpPr>
      <p:grpSpPr>
        <a:xfrm>
          <a:off x="0" y="0"/>
          <a:ext cx="0" cy="0"/>
          <a:chOff x="0" y="0"/>
          <a:chExt cx="0" cy="0"/>
        </a:xfrm>
      </p:grpSpPr>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what we do</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our services</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CAF8C88C-EF2F-C845-BCD6-1265B7DC1E9A}"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2" name="Picture 1" descr="Servic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439" y="409223"/>
            <a:ext cx="10330884" cy="5630332"/>
          </a:xfrm>
          <a:prstGeom prst="rect">
            <a:avLst/>
          </a:prstGeom>
        </p:spPr>
      </p:pic>
    </p:spTree>
    <p:extLst>
      <p:ext uri="{BB962C8B-B14F-4D97-AF65-F5344CB8AC3E}">
        <p14:creationId xmlns:p14="http://schemas.microsoft.com/office/powerpoint/2010/main" val="1966902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487382"/>
          </a:xfrm>
          <a:prstGeom prst="rect">
            <a:avLst/>
          </a:prstGeom>
          <a:noFill/>
        </p:spPr>
        <p:txBody>
          <a:bodyPr wrap="square" rtlCol="0">
            <a:spAutoFit/>
          </a:bodyPr>
          <a:lstStyle/>
          <a:p>
            <a:pPr marL="0" indent="0">
              <a:buFontTx/>
              <a:buNone/>
            </a:pPr>
            <a:r>
              <a:rPr lang="en-US" sz="1400" b="1" dirty="0" smtClean="0">
                <a:solidFill>
                  <a:srgbClr val="4B2582"/>
                </a:solidFill>
              </a:rPr>
              <a:t>Analysis</a:t>
            </a:r>
          </a:p>
          <a:p>
            <a:pPr marL="0" indent="0">
              <a:buFontTx/>
              <a:buNone/>
            </a:pPr>
            <a:r>
              <a:rPr lang="en-GB" sz="1400" dirty="0" smtClean="0"/>
              <a:t>Based on almost two decades of industry experience, Natural Power has developed a comprehensive suite of analysis services to support the development and delivery of projects throughout all stages of their life. We are focussed on de-risking your projects to maximise </a:t>
            </a:r>
            <a:r>
              <a:rPr lang="en-GB" sz="1400" dirty="0" err="1" smtClean="0"/>
              <a:t>consentability</a:t>
            </a:r>
            <a:r>
              <a:rPr lang="en-GB" sz="1400" dirty="0" smtClean="0"/>
              <a:t>, constructability and operability. Our analysis services are delivered using a variety of bespoke in-house tools, industry standard models, and through strategic partnerships with industry experts in meteorological and climatic modelling.</a:t>
            </a:r>
          </a:p>
          <a:p>
            <a:pPr marL="0" indent="0">
              <a:buFontTx/>
              <a:buNone/>
            </a:pPr>
            <a:endParaRPr lang="en-GB" sz="1400" dirty="0" smtClean="0"/>
          </a:p>
          <a:p>
            <a:pPr marL="0" indent="0">
              <a:lnSpc>
                <a:spcPct val="120000"/>
              </a:lnSpc>
              <a:buFontTx/>
              <a:buNone/>
            </a:pPr>
            <a:r>
              <a:rPr lang="en-US" sz="1400" b="1" dirty="0" smtClean="0">
                <a:solidFill>
                  <a:srgbClr val="4B2582"/>
                </a:solidFill>
              </a:rPr>
              <a:t>Engineering</a:t>
            </a:r>
          </a:p>
          <a:p>
            <a:pPr marL="0" indent="0">
              <a:buFontTx/>
              <a:buNone/>
            </a:pPr>
            <a:r>
              <a:rPr lang="en-GB" sz="1400" dirty="0" smtClean="0"/>
              <a:t>We have a proven track record in supporting the Development &amp; Pre-Construction and Construction Phases of renewable energy developments, delivering completed projects to the Post-Construction and Operations phase. Our services have assisted Clients with over 1.5 GW of wind plant through construction across more than 70 projects to date.</a:t>
            </a:r>
          </a:p>
          <a:p>
            <a:pPr marL="0" indent="0">
              <a:buFontTx/>
              <a:buNone/>
            </a:pPr>
            <a:endParaRPr lang="en-GB" sz="1400" dirty="0" smtClean="0"/>
          </a:p>
          <a:p>
            <a:pPr marL="0" indent="0">
              <a:lnSpc>
                <a:spcPct val="120000"/>
              </a:lnSpc>
              <a:buFontTx/>
              <a:buNone/>
            </a:pPr>
            <a:r>
              <a:rPr lang="en-US" sz="1400" b="1" dirty="0" smtClean="0">
                <a:solidFill>
                  <a:srgbClr val="4B2582"/>
                </a:solidFill>
              </a:rPr>
              <a:t>Planning &amp; Permitting</a:t>
            </a:r>
          </a:p>
          <a:p>
            <a:pPr marL="0" indent="0">
              <a:buFontTx/>
              <a:buNone/>
            </a:pPr>
            <a:r>
              <a:rPr lang="en-GB" sz="1400" dirty="0" smtClean="0"/>
              <a:t>We cover all aspects of project development and design, land negotiation, Environmental Impact Assessment, consultation and permitting. Our successful approach is to define and address every aspect of a potential project throughout the Development &amp; Pre-Construction phase, identify risks and opportunities at the earliest possible stage. The aim is to efficiently manage costs and risks to deliver your permitted project ready for financing and construction.</a:t>
            </a:r>
          </a:p>
        </p:txBody>
      </p:sp>
      <p:pic>
        <p:nvPicPr>
          <p:cNvPr id="9" name="Picture 8" descr="13_analysis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49600"/>
            <a:ext cx="864096" cy="864096"/>
          </a:xfrm>
          <a:prstGeom prst="rect">
            <a:avLst/>
          </a:prstGeom>
        </p:spPr>
      </p:pic>
      <p:pic>
        <p:nvPicPr>
          <p:cNvPr id="10" name="Picture 9" descr="14_engineering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708920"/>
            <a:ext cx="864096" cy="864096"/>
          </a:xfrm>
          <a:prstGeom prst="rect">
            <a:avLst/>
          </a:prstGeom>
        </p:spPr>
      </p:pic>
      <p:pic>
        <p:nvPicPr>
          <p:cNvPr id="11" name="Picture 10" descr="15_plan&amp;perm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525B954-0F2A-2C47-85BF-D4CC39C590E0}"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2305695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Global Stats">
    <p:spTree>
      <p:nvGrpSpPr>
        <p:cNvPr id="1" name=""/>
        <p:cNvGrpSpPr/>
        <p:nvPr/>
      </p:nvGrpSpPr>
      <p:grpSpPr>
        <a:xfrm>
          <a:off x="0" y="0"/>
          <a:ext cx="0" cy="0"/>
          <a:chOff x="0" y="0"/>
          <a:chExt cx="0" cy="0"/>
        </a:xfrm>
      </p:grpSpPr>
      <p:sp>
        <p:nvSpPr>
          <p:cNvPr id="3" name="TextBox 2"/>
          <p:cNvSpPr txBox="1"/>
          <p:nvPr userDrawn="1"/>
        </p:nvSpPr>
        <p:spPr>
          <a:xfrm>
            <a:off x="1115616" y="836712"/>
            <a:ext cx="7848872" cy="4271938"/>
          </a:xfrm>
          <a:prstGeom prst="rect">
            <a:avLst/>
          </a:prstGeom>
          <a:noFill/>
        </p:spPr>
        <p:txBody>
          <a:bodyPr wrap="square" rtlCol="0">
            <a:spAutoFit/>
          </a:bodyPr>
          <a:lstStyle/>
          <a:p>
            <a:pPr marL="0" indent="0">
              <a:buNone/>
            </a:pPr>
            <a:r>
              <a:rPr lang="en-US" sz="1400" b="1" dirty="0" smtClean="0">
                <a:solidFill>
                  <a:srgbClr val="4B2582"/>
                </a:solidFill>
                <a:latin typeface="+mn-lt"/>
              </a:rPr>
              <a:t>Environmental</a:t>
            </a:r>
          </a:p>
          <a:p>
            <a:pPr marL="0" indent="0">
              <a:buNone/>
            </a:pPr>
            <a:r>
              <a:rPr lang="en-GB" sz="1400" dirty="0" smtClean="0">
                <a:latin typeface="+mn-lt"/>
              </a:rPr>
              <a:t>Our Ecology and Hydrology team has over 150 years worth of industry leading experience in providing ecological advice to the renewable energy industry and have provided Ecological Clerk of Works services on a number of large scale wind farms. Our track record of excellence and knowledge cannot be matched.</a:t>
            </a:r>
          </a:p>
          <a:p>
            <a:pPr marL="0" indent="0">
              <a:buNone/>
            </a:pPr>
            <a:endParaRPr lang="en-GB" sz="1400" dirty="0" smtClean="0">
              <a:latin typeface="+mn-lt"/>
            </a:endParaRPr>
          </a:p>
          <a:p>
            <a:pPr marL="0" indent="0">
              <a:buNone/>
            </a:pPr>
            <a:endParaRPr lang="en-GB" sz="1400" dirty="0" smtClean="0">
              <a:latin typeface="+mn-lt"/>
            </a:endParaRPr>
          </a:p>
          <a:p>
            <a:pPr marL="0" indent="0">
              <a:lnSpc>
                <a:spcPct val="120000"/>
              </a:lnSpc>
              <a:buNone/>
            </a:pPr>
            <a:r>
              <a:rPr lang="en-US" sz="1400" b="1" dirty="0" smtClean="0">
                <a:solidFill>
                  <a:srgbClr val="4B2582"/>
                </a:solidFill>
                <a:latin typeface="+mn-lt"/>
              </a:rPr>
              <a:t>Project Management</a:t>
            </a:r>
          </a:p>
          <a:p>
            <a:pPr marL="0" indent="0">
              <a:buNone/>
            </a:pPr>
            <a:r>
              <a:rPr lang="en-GB" sz="1400" dirty="0" smtClean="0">
                <a:latin typeface="+mn-lt"/>
              </a:rPr>
              <a:t>We have successfully managed some 800 projects through to completion over the past two decades - from bioenergy projects in public buildings through to multi-GW offshore wind farm utility developments. Every project is managed to the same, high quality, consistent standards and our project management system is fully ISO 9001:2008 compliant. With our unique outlook on the entire project lifecycle, you can be assured that risks at project interfaces are mitigated by our Project teams integrating seamlessly.</a:t>
            </a:r>
          </a:p>
          <a:p>
            <a:pPr marL="0" indent="0">
              <a:buNone/>
            </a:pPr>
            <a:endParaRPr lang="en-GB" sz="1400" dirty="0" smtClean="0">
              <a:latin typeface="+mn-lt"/>
            </a:endParaRPr>
          </a:p>
          <a:p>
            <a:pPr marL="0" indent="0">
              <a:buNone/>
            </a:pPr>
            <a:endParaRPr lang="en-GB" sz="1400" dirty="0" smtClean="0">
              <a:latin typeface="+mn-lt"/>
            </a:endParaRPr>
          </a:p>
          <a:p>
            <a:pPr marL="0" indent="0">
              <a:lnSpc>
                <a:spcPct val="120000"/>
              </a:lnSpc>
              <a:buNone/>
            </a:pPr>
            <a:r>
              <a:rPr lang="en-US" sz="1400" b="1" dirty="0" smtClean="0">
                <a:solidFill>
                  <a:srgbClr val="4B2582"/>
                </a:solidFill>
                <a:latin typeface="+mn-lt"/>
              </a:rPr>
              <a:t>Due Diligence</a:t>
            </a:r>
          </a:p>
          <a:p>
            <a:pPr marL="0" indent="0">
              <a:buNone/>
            </a:pPr>
            <a:r>
              <a:rPr lang="en-GB" sz="1400" dirty="0" smtClean="0">
                <a:latin typeface="+mn-lt"/>
              </a:rPr>
              <a:t>Our experience spans more than 150 projects and portfolios, with a team of over 45 Due Diligence specialists working as part of a 320 strong company. Our lifecycle approach to consultancy services is unparalleled within the market, allowing us to focus on reducing interface risk and working smarter from day one of your project.</a:t>
            </a:r>
            <a:endParaRPr lang="en-GB" sz="1400" dirty="0">
              <a:latin typeface="+mn-lt"/>
            </a:endParaRPr>
          </a:p>
        </p:txBody>
      </p:sp>
      <p:pic>
        <p:nvPicPr>
          <p:cNvPr id="9" name="Picture 8" descr="16_environmental_colour_1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79512" y="908720"/>
            <a:ext cx="864096" cy="864096"/>
          </a:xfrm>
          <a:prstGeom prst="rect">
            <a:avLst/>
          </a:prstGeom>
        </p:spPr>
      </p:pic>
      <p:pic>
        <p:nvPicPr>
          <p:cNvPr id="10" name="Picture 9" descr="17_projectmanagment_colour_1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79512" y="2276872"/>
            <a:ext cx="864096" cy="864096"/>
          </a:xfrm>
          <a:prstGeom prst="rect">
            <a:avLst/>
          </a:prstGeom>
        </p:spPr>
      </p:pic>
      <p:pic>
        <p:nvPicPr>
          <p:cNvPr id="11" name="Picture 10" descr="18_dd_colour_100.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79512" y="4005064"/>
            <a:ext cx="864096" cy="864096"/>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7"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9C8C3987-43CA-F345-823C-2D4366B84F49}" type="datetime1">
              <a:rPr lang="en-GB" smtClean="0"/>
              <a:t>08/03/2016</a:t>
            </a:fld>
            <a:endParaRPr lang="en-US" dirty="0"/>
          </a:p>
        </p:txBody>
      </p:sp>
      <p:sp>
        <p:nvSpPr>
          <p:cNvPr id="8"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Tree>
    <p:extLst>
      <p:ext uri="{BB962C8B-B14F-4D97-AF65-F5344CB8AC3E}">
        <p14:creationId xmlns:p14="http://schemas.microsoft.com/office/powerpoint/2010/main" val="47514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Global Stats">
    <p:spTree>
      <p:nvGrpSpPr>
        <p:cNvPr id="1" name=""/>
        <p:cNvGrpSpPr/>
        <p:nvPr/>
      </p:nvGrpSpPr>
      <p:grpSpPr>
        <a:xfrm>
          <a:off x="0" y="0"/>
          <a:ext cx="0" cy="0"/>
          <a:chOff x="0" y="0"/>
          <a:chExt cx="0" cy="0"/>
        </a:xfrm>
      </p:grpSpPr>
      <p:pic>
        <p:nvPicPr>
          <p:cNvPr id="5" name="Picture 4" descr="Fran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42377">
            <a:off x="5364088" y="4869160"/>
            <a:ext cx="4291769" cy="4401815"/>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services</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two decades of unique industry experience</a:t>
            </a:r>
            <a:endParaRPr lang="en-US" dirty="0"/>
          </a:p>
        </p:txBody>
      </p:sp>
      <p:sp>
        <p:nvSpPr>
          <p:cNvPr id="3" name="TextBox 2"/>
          <p:cNvSpPr txBox="1"/>
          <p:nvPr userDrawn="1"/>
        </p:nvSpPr>
        <p:spPr>
          <a:xfrm>
            <a:off x="107504" y="836712"/>
            <a:ext cx="2952328" cy="3323987"/>
          </a:xfrm>
          <a:prstGeom prst="rect">
            <a:avLst/>
          </a:prstGeom>
          <a:noFill/>
        </p:spPr>
        <p:txBody>
          <a:bodyPr wrap="square" rtlCol="0">
            <a:spAutoFit/>
          </a:bodyPr>
          <a:lstStyle/>
          <a:p>
            <a:pPr marL="0" indent="0">
              <a:buFontTx/>
              <a:buNone/>
            </a:pPr>
            <a:r>
              <a:rPr lang="en-US" sz="1400" b="1" dirty="0" smtClean="0">
                <a:solidFill>
                  <a:srgbClr val="4B2582"/>
                </a:solidFill>
              </a:rPr>
              <a:t>Operational Services</a:t>
            </a:r>
          </a:p>
          <a:p>
            <a:pPr marL="0" indent="0">
              <a:buFontTx/>
              <a:buNone/>
            </a:pPr>
            <a:r>
              <a:rPr lang="en-US" sz="1400" dirty="0" smtClean="0"/>
              <a:t>We are one of Europe’s leading independent providers of wind farm Operational services, operating c.27% of the UK’s installed onshore wind capacity installed onshore wind capacity for both major utilities and independent power producers through our </a:t>
            </a:r>
            <a:r>
              <a:rPr lang="en-US" sz="1400" dirty="0" err="1" smtClean="0"/>
              <a:t>ControlCentre</a:t>
            </a:r>
            <a:r>
              <a:rPr lang="en-US" sz="1400" dirty="0" smtClean="0"/>
              <a:t>. We provide award-winning excellence in Health &amp; Safety management combined with unique software tools and procedures to ensure maximum efficiency and performance in wind farm operations for our clients. </a:t>
            </a:r>
          </a:p>
        </p:txBody>
      </p:sp>
      <p:sp>
        <p:nvSpPr>
          <p:cNvPr id="8" name="TextBox 7"/>
          <p:cNvSpPr txBox="1"/>
          <p:nvPr userDrawn="1"/>
        </p:nvSpPr>
        <p:spPr>
          <a:xfrm>
            <a:off x="107504" y="4581128"/>
            <a:ext cx="2232248" cy="1224136"/>
          </a:xfrm>
          <a:prstGeom prst="rect">
            <a:avLst/>
          </a:prstGeom>
          <a:noFill/>
        </p:spPr>
        <p:txBody>
          <a:bodyPr wrap="square" rtlCol="0">
            <a:spAutoFit/>
          </a:bodyPr>
          <a:lstStyle/>
          <a:p>
            <a:r>
              <a:rPr lang="en-GB" sz="1800" dirty="0" smtClean="0">
                <a:solidFill>
                  <a:srgbClr val="401C7E"/>
                </a:solidFill>
              </a:rPr>
              <a:t>Operational Services to </a:t>
            </a:r>
            <a:r>
              <a:rPr lang="en-GB" sz="1800" b="1" dirty="0" smtClean="0">
                <a:solidFill>
                  <a:srgbClr val="401C7E"/>
                </a:solidFill>
              </a:rPr>
              <a:t>c.27% </a:t>
            </a:r>
            <a:r>
              <a:rPr lang="en-GB" sz="1800" dirty="0" smtClean="0">
                <a:solidFill>
                  <a:srgbClr val="401C7E"/>
                </a:solidFill>
              </a:rPr>
              <a:t>of the onshore installed capacity in the UK</a:t>
            </a:r>
            <a:endParaRPr lang="en-GB" sz="1800" baseline="30000" dirty="0">
              <a:solidFill>
                <a:srgbClr val="401C7E"/>
              </a:solidFill>
            </a:endParaRPr>
          </a:p>
        </p:txBody>
      </p:sp>
      <p:sp>
        <p:nvSpPr>
          <p:cNvPr id="11"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3C519B15-9605-A147-987A-4EEE5A7A74D0}" type="datetime1">
              <a:rPr lang="en-GB" smtClean="0"/>
              <a:t>08/03/2016</a:t>
            </a:fld>
            <a:endParaRPr lang="en-US" dirty="0"/>
          </a:p>
        </p:txBody>
      </p:sp>
      <p:sp>
        <p:nvSpPr>
          <p:cNvPr id="12"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4" name="Picture 3" descr="UK-AM-Region-Structure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07904" y="836712"/>
            <a:ext cx="3707034" cy="4680520"/>
          </a:xfrm>
          <a:prstGeom prst="rect">
            <a:avLst/>
          </a:prstGeom>
        </p:spPr>
      </p:pic>
    </p:spTree>
    <p:extLst>
      <p:ext uri="{BB962C8B-B14F-4D97-AF65-F5344CB8AC3E}">
        <p14:creationId xmlns:p14="http://schemas.microsoft.com/office/powerpoint/2010/main" val="224325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rporate Structure">
    <p:spTree>
      <p:nvGrpSpPr>
        <p:cNvPr id="1" name=""/>
        <p:cNvGrpSpPr/>
        <p:nvPr/>
      </p:nvGrpSpPr>
      <p:grpSpPr>
        <a:xfrm>
          <a:off x="0" y="0"/>
          <a:ext cx="0" cy="0"/>
          <a:chOff x="0" y="0"/>
          <a:chExt cx="0" cy="0"/>
        </a:xfrm>
      </p:grpSpPr>
      <p:cxnSp>
        <p:nvCxnSpPr>
          <p:cNvPr id="43" name="Straight Connector 42"/>
          <p:cNvCxnSpPr>
            <a:stCxn id="9" idx="2"/>
          </p:cNvCxnSpPr>
          <p:nvPr userDrawn="1"/>
        </p:nvCxnSpPr>
        <p:spPr>
          <a:xfrm>
            <a:off x="4572000" y="1715160"/>
            <a:ext cx="0" cy="26039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V="1">
            <a:off x="4572000" y="1124744"/>
            <a:ext cx="1" cy="195228"/>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15"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corporate structure</a:t>
            </a:r>
            <a:endParaRPr lang="en-US" dirty="0"/>
          </a:p>
        </p:txBody>
      </p:sp>
      <p:sp>
        <p:nvSpPr>
          <p:cNvPr id="16"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sp>
        <p:nvSpPr>
          <p:cNvPr id="8" name="Rounded Rectangle 7"/>
          <p:cNvSpPr/>
          <p:nvPr userDrawn="1"/>
        </p:nvSpPr>
        <p:spPr>
          <a:xfrm>
            <a:off x="2204114" y="583009"/>
            <a:ext cx="4735773" cy="541735"/>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200" b="1" dirty="0" smtClean="0">
                <a:solidFill>
                  <a:schemeClr val="bg1"/>
                </a:solidFill>
                <a:ea typeface="AppleGothic"/>
                <a:cs typeface="AppleGothic"/>
              </a:rPr>
              <a:t>Natural Power</a:t>
            </a:r>
            <a:endParaRPr lang="en-US" sz="1200" b="1" dirty="0">
              <a:solidFill>
                <a:schemeClr val="bg1"/>
              </a:solidFill>
              <a:ea typeface="AppleGothic"/>
              <a:cs typeface="AppleGothic"/>
            </a:endParaRPr>
          </a:p>
        </p:txBody>
      </p:sp>
      <p:sp>
        <p:nvSpPr>
          <p:cNvPr id="10" name="Rounded Rectangle 9"/>
          <p:cNvSpPr/>
          <p:nvPr userDrawn="1"/>
        </p:nvSpPr>
        <p:spPr>
          <a:xfrm>
            <a:off x="7375415" y="513324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ERP</a:t>
            </a:r>
          </a:p>
        </p:txBody>
      </p:sp>
      <p:sp>
        <p:nvSpPr>
          <p:cNvPr id="11" name="Rounded Rectangle 10"/>
          <p:cNvSpPr/>
          <p:nvPr userDrawn="1"/>
        </p:nvSpPr>
        <p:spPr>
          <a:xfrm>
            <a:off x="7388273" y="4053121"/>
            <a:ext cx="102370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HR</a:t>
            </a:r>
          </a:p>
        </p:txBody>
      </p:sp>
      <p:sp>
        <p:nvSpPr>
          <p:cNvPr id="12" name="Rounded Rectangle 11"/>
          <p:cNvSpPr/>
          <p:nvPr userDrawn="1"/>
        </p:nvSpPr>
        <p:spPr>
          <a:xfrm>
            <a:off x="7385401"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Accounts</a:t>
            </a:r>
          </a:p>
        </p:txBody>
      </p:sp>
      <p:sp>
        <p:nvSpPr>
          <p:cNvPr id="13" name="Rounded Rectangle 12"/>
          <p:cNvSpPr/>
          <p:nvPr userDrawn="1"/>
        </p:nvSpPr>
        <p:spPr>
          <a:xfrm>
            <a:off x="2215056" y="441316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Business Development</a:t>
            </a:r>
          </a:p>
        </p:txBody>
      </p:sp>
      <p:sp>
        <p:nvSpPr>
          <p:cNvPr id="14" name="Rounded Rectangle 13"/>
          <p:cNvSpPr/>
          <p:nvPr userDrawn="1"/>
        </p:nvSpPr>
        <p:spPr>
          <a:xfrm>
            <a:off x="2215056" y="369308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Legal</a:t>
            </a:r>
          </a:p>
        </p:txBody>
      </p:sp>
      <p:sp>
        <p:nvSpPr>
          <p:cNvPr id="19" name="Rounded Rectangle 18"/>
          <p:cNvSpPr/>
          <p:nvPr userDrawn="1"/>
        </p:nvSpPr>
        <p:spPr>
          <a:xfrm>
            <a:off x="2215056" y="405312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Marketing</a:t>
            </a:r>
          </a:p>
        </p:txBody>
      </p:sp>
      <p:sp>
        <p:nvSpPr>
          <p:cNvPr id="20" name="Rounded Rectangle 19"/>
          <p:cNvSpPr/>
          <p:nvPr userDrawn="1"/>
        </p:nvSpPr>
        <p:spPr>
          <a:xfrm>
            <a:off x="7388141" y="4413161"/>
            <a:ext cx="102396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I.T</a:t>
            </a:r>
          </a:p>
        </p:txBody>
      </p:sp>
      <p:sp>
        <p:nvSpPr>
          <p:cNvPr id="21" name="Rounded Rectangle 20"/>
          <p:cNvSpPr/>
          <p:nvPr userDrawn="1"/>
        </p:nvSpPr>
        <p:spPr>
          <a:xfrm>
            <a:off x="7375415" y="5494600"/>
            <a:ext cx="1049425" cy="283348"/>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QESH</a:t>
            </a:r>
          </a:p>
        </p:txBody>
      </p:sp>
      <p:sp>
        <p:nvSpPr>
          <p:cNvPr id="22" name="Rounded Rectangle 21"/>
          <p:cNvSpPr/>
          <p:nvPr userDrawn="1"/>
        </p:nvSpPr>
        <p:spPr>
          <a:xfrm>
            <a:off x="7375415" y="4773201"/>
            <a:ext cx="104942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Facilities</a:t>
            </a:r>
          </a:p>
        </p:txBody>
      </p:sp>
      <p:sp>
        <p:nvSpPr>
          <p:cNvPr id="23" name="Rounded Rectangle 22"/>
          <p:cNvSpPr/>
          <p:nvPr userDrawn="1"/>
        </p:nvSpPr>
        <p:spPr>
          <a:xfrm>
            <a:off x="3365017" y="369308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Planning &amp; Dev. Services</a:t>
            </a:r>
          </a:p>
        </p:txBody>
      </p:sp>
      <p:sp>
        <p:nvSpPr>
          <p:cNvPr id="24" name="Rounded Rectangle 23"/>
          <p:cNvSpPr/>
          <p:nvPr userDrawn="1"/>
        </p:nvSpPr>
        <p:spPr>
          <a:xfrm>
            <a:off x="5164076" y="405312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U.S.A</a:t>
            </a:r>
          </a:p>
        </p:txBody>
      </p:sp>
      <p:sp>
        <p:nvSpPr>
          <p:cNvPr id="25" name="Rounded Rectangle 24"/>
          <p:cNvSpPr/>
          <p:nvPr userDrawn="1"/>
        </p:nvSpPr>
        <p:spPr>
          <a:xfrm>
            <a:off x="5164076" y="3693081"/>
            <a:ext cx="1029446"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France</a:t>
            </a:r>
          </a:p>
        </p:txBody>
      </p:sp>
      <p:sp>
        <p:nvSpPr>
          <p:cNvPr id="26" name="Rounded Rectangle 25"/>
          <p:cNvSpPr/>
          <p:nvPr userDrawn="1"/>
        </p:nvSpPr>
        <p:spPr>
          <a:xfrm>
            <a:off x="594581" y="405312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Turkey</a:t>
            </a:r>
          </a:p>
        </p:txBody>
      </p:sp>
      <p:sp>
        <p:nvSpPr>
          <p:cNvPr id="27" name="Rounded Rectangle 26"/>
          <p:cNvSpPr/>
          <p:nvPr userDrawn="1"/>
        </p:nvSpPr>
        <p:spPr>
          <a:xfrm>
            <a:off x="3364386" y="4413160"/>
            <a:ext cx="1025377"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Construction </a:t>
            </a:r>
          </a:p>
        </p:txBody>
      </p:sp>
      <p:sp>
        <p:nvSpPr>
          <p:cNvPr id="28" name="Rounded Rectangle 27"/>
          <p:cNvSpPr/>
          <p:nvPr userDrawn="1"/>
        </p:nvSpPr>
        <p:spPr>
          <a:xfrm>
            <a:off x="3365017" y="477320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Technical</a:t>
            </a:r>
          </a:p>
        </p:txBody>
      </p:sp>
      <p:sp>
        <p:nvSpPr>
          <p:cNvPr id="29" name="Rounded Rectangle 28"/>
          <p:cNvSpPr/>
          <p:nvPr userDrawn="1"/>
        </p:nvSpPr>
        <p:spPr>
          <a:xfrm>
            <a:off x="3365017" y="5133240"/>
            <a:ext cx="1020270"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Asset Management</a:t>
            </a:r>
          </a:p>
        </p:txBody>
      </p:sp>
      <p:sp>
        <p:nvSpPr>
          <p:cNvPr id="30" name="Rounded Rectangle 29"/>
          <p:cNvSpPr/>
          <p:nvPr userDrawn="1"/>
        </p:nvSpPr>
        <p:spPr>
          <a:xfrm>
            <a:off x="3365009" y="4053120"/>
            <a:ext cx="1020328" cy="31238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Ecology &amp; Hydrology</a:t>
            </a:r>
          </a:p>
        </p:txBody>
      </p:sp>
      <p:sp>
        <p:nvSpPr>
          <p:cNvPr id="31" name="Rounded Rectangle 30"/>
          <p:cNvSpPr/>
          <p:nvPr userDrawn="1"/>
        </p:nvSpPr>
        <p:spPr>
          <a:xfrm>
            <a:off x="2215056" y="4773201"/>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Market Analysis</a:t>
            </a:r>
          </a:p>
        </p:txBody>
      </p:sp>
      <p:sp>
        <p:nvSpPr>
          <p:cNvPr id="32" name="Rounded Rectangle 31"/>
          <p:cNvSpPr/>
          <p:nvPr userDrawn="1"/>
        </p:nvSpPr>
        <p:spPr>
          <a:xfrm>
            <a:off x="5179159" y="441316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Ireland</a:t>
            </a:r>
            <a:endParaRPr lang="en-US" sz="900" dirty="0">
              <a:solidFill>
                <a:srgbClr val="FFFFFF"/>
              </a:solidFill>
              <a:ea typeface="AppleGothic"/>
              <a:cs typeface="AppleGothic"/>
            </a:endParaRPr>
          </a:p>
        </p:txBody>
      </p:sp>
      <p:cxnSp>
        <p:nvCxnSpPr>
          <p:cNvPr id="34" name="Straight Connector 84"/>
          <p:cNvCxnSpPr>
            <a:stCxn id="39" idx="0"/>
            <a:endCxn id="36" idx="0"/>
          </p:cNvCxnSpPr>
          <p:nvPr userDrawn="1"/>
        </p:nvCxnSpPr>
        <p:spPr>
          <a:xfrm rot="16200000" flipV="1">
            <a:off x="4427678" y="-1190595"/>
            <a:ext cx="12700" cy="6771414"/>
          </a:xfrm>
          <a:prstGeom prst="bentConnector3">
            <a:avLst>
              <a:gd name="adj1" fmla="val 1800000"/>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594581" y="441316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Chile</a:t>
            </a:r>
          </a:p>
        </p:txBody>
      </p:sp>
      <p:sp>
        <p:nvSpPr>
          <p:cNvPr id="42" name="Rounded Rectangle 41"/>
          <p:cNvSpPr/>
          <p:nvPr userDrawn="1"/>
        </p:nvSpPr>
        <p:spPr>
          <a:xfrm>
            <a:off x="596680" y="3693081"/>
            <a:ext cx="911675"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Balancing &amp; Trading </a:t>
            </a:r>
          </a:p>
        </p:txBody>
      </p:sp>
      <p:cxnSp>
        <p:nvCxnSpPr>
          <p:cNvPr id="44" name="Straight Connector 43"/>
          <p:cNvCxnSpPr/>
          <p:nvPr userDrawn="1"/>
        </p:nvCxnSpPr>
        <p:spPr>
          <a:xfrm flipH="1">
            <a:off x="5580112"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88"/>
          <p:cNvCxnSpPr>
            <a:stCxn id="40" idx="1"/>
            <a:endCxn id="69" idx="1"/>
          </p:cNvCxnSpPr>
          <p:nvPr userDrawn="1"/>
        </p:nvCxnSpPr>
        <p:spPr>
          <a:xfrm rot="10800000" flipV="1">
            <a:off x="2220041" y="3282407"/>
            <a:ext cx="6534" cy="2014847"/>
          </a:xfrm>
          <a:prstGeom prst="bentConnector3">
            <a:avLst>
              <a:gd name="adj1" fmla="val 3832813"/>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9" idx="1"/>
          </p:cNvCxnSpPr>
          <p:nvPr userDrawn="1"/>
        </p:nvCxnSpPr>
        <p:spPr>
          <a:xfrm flipV="1">
            <a:off x="1979712" y="420931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49" name="Straight Connector 163"/>
          <p:cNvCxnSpPr>
            <a:stCxn id="40" idx="0"/>
            <a:endCxn id="41" idx="0"/>
          </p:cNvCxnSpPr>
          <p:nvPr userDrawn="1"/>
        </p:nvCxnSpPr>
        <p:spPr>
          <a:xfrm rot="5400000" flipH="1" flipV="1">
            <a:off x="3299747" y="2498564"/>
            <a:ext cx="12700" cy="1121289"/>
          </a:xfrm>
          <a:prstGeom prst="bentConnector3">
            <a:avLst>
              <a:gd name="adj1" fmla="val 1261520"/>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1"/>
          </p:cNvCxnSpPr>
          <p:nvPr userDrawn="1"/>
        </p:nvCxnSpPr>
        <p:spPr>
          <a:xfrm flipH="1">
            <a:off x="1979712" y="4569351"/>
            <a:ext cx="235344"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4" idx="1"/>
          </p:cNvCxnSpPr>
          <p:nvPr userDrawn="1"/>
        </p:nvCxnSpPr>
        <p:spPr>
          <a:xfrm flipV="1">
            <a:off x="1979712" y="3849271"/>
            <a:ext cx="235344" cy="2026"/>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3" name="Straight Connector 88"/>
          <p:cNvCxnSpPr>
            <a:stCxn id="41" idx="3"/>
            <a:endCxn id="29" idx="3"/>
          </p:cNvCxnSpPr>
          <p:nvPr userDrawn="1"/>
        </p:nvCxnSpPr>
        <p:spPr>
          <a:xfrm>
            <a:off x="4372919" y="3282408"/>
            <a:ext cx="12368" cy="2007022"/>
          </a:xfrm>
          <a:prstGeom prst="bentConnector3">
            <a:avLst>
              <a:gd name="adj1" fmla="val 1948318"/>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3" idx="3"/>
          </p:cNvCxnSpPr>
          <p:nvPr userDrawn="1"/>
        </p:nvCxnSpPr>
        <p:spPr>
          <a:xfrm>
            <a:off x="4385287" y="3849270"/>
            <a:ext cx="228182" cy="2199"/>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7" idx="3"/>
          </p:cNvCxnSpPr>
          <p:nvPr userDrawn="1"/>
        </p:nvCxnSpPr>
        <p:spPr>
          <a:xfrm flipV="1">
            <a:off x="4389763" y="4566816"/>
            <a:ext cx="223706" cy="2534"/>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8" idx="3"/>
          </p:cNvCxnSpPr>
          <p:nvPr userDrawn="1"/>
        </p:nvCxnSpPr>
        <p:spPr>
          <a:xfrm flipV="1">
            <a:off x="4385287" y="4924490"/>
            <a:ext cx="228182" cy="4900"/>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0" idx="3"/>
          </p:cNvCxnSpPr>
          <p:nvPr userDrawn="1"/>
        </p:nvCxnSpPr>
        <p:spPr>
          <a:xfrm flipV="1">
            <a:off x="4385337" y="4209143"/>
            <a:ext cx="233316" cy="167"/>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5" idx="3"/>
          </p:cNvCxnSpPr>
          <p:nvPr userDrawn="1"/>
        </p:nvCxnSpPr>
        <p:spPr>
          <a:xfrm>
            <a:off x="6193522" y="384927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26" idx="1"/>
          </p:cNvCxnSpPr>
          <p:nvPr userDrawn="1"/>
        </p:nvCxnSpPr>
        <p:spPr>
          <a:xfrm>
            <a:off x="356039" y="4209143"/>
            <a:ext cx="238542" cy="16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88"/>
          <p:cNvCxnSpPr>
            <a:stCxn id="39" idx="3"/>
            <a:endCxn id="21" idx="3"/>
          </p:cNvCxnSpPr>
          <p:nvPr userDrawn="1"/>
        </p:nvCxnSpPr>
        <p:spPr>
          <a:xfrm flipH="1">
            <a:off x="8424840" y="2436312"/>
            <a:ext cx="203722" cy="3199962"/>
          </a:xfrm>
          <a:prstGeom prst="bentConnector3">
            <a:avLst>
              <a:gd name="adj1" fmla="val -117301"/>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2" idx="3"/>
          </p:cNvCxnSpPr>
          <p:nvPr userDrawn="1"/>
        </p:nvCxnSpPr>
        <p:spPr>
          <a:xfrm>
            <a:off x="8414847" y="3849271"/>
            <a:ext cx="455569"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1" idx="3"/>
          </p:cNvCxnSpPr>
          <p:nvPr userDrawn="1"/>
        </p:nvCxnSpPr>
        <p:spPr>
          <a:xfrm>
            <a:off x="8411976" y="4209311"/>
            <a:ext cx="45844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0" idx="3"/>
          </p:cNvCxnSpPr>
          <p:nvPr userDrawn="1"/>
        </p:nvCxnSpPr>
        <p:spPr>
          <a:xfrm>
            <a:off x="8412106" y="4569351"/>
            <a:ext cx="458310"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3"/>
          </p:cNvCxnSpPr>
          <p:nvPr userDrawn="1"/>
        </p:nvCxnSpPr>
        <p:spPr>
          <a:xfrm>
            <a:off x="8424840" y="492939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0" idx="3"/>
          </p:cNvCxnSpPr>
          <p:nvPr userDrawn="1"/>
        </p:nvCxnSpPr>
        <p:spPr>
          <a:xfrm>
            <a:off x="8424840" y="5289431"/>
            <a:ext cx="445576"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35" idx="1"/>
          </p:cNvCxnSpPr>
          <p:nvPr userDrawn="1"/>
        </p:nvCxnSpPr>
        <p:spPr>
          <a:xfrm>
            <a:off x="356039" y="4561633"/>
            <a:ext cx="238542" cy="7718"/>
          </a:xfrm>
          <a:prstGeom prst="line">
            <a:avLst/>
          </a:prstGeom>
          <a:ln w="12700" cmpd="sng">
            <a:solidFill>
              <a:srgbClr val="4B2582"/>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83"/>
          <p:cNvCxnSpPr>
            <a:stCxn id="42" idx="1"/>
            <a:endCxn id="73" idx="1"/>
          </p:cNvCxnSpPr>
          <p:nvPr userDrawn="1"/>
        </p:nvCxnSpPr>
        <p:spPr>
          <a:xfrm rot="10800000" flipV="1">
            <a:off x="589126" y="3849271"/>
            <a:ext cx="7554" cy="1080120"/>
          </a:xfrm>
          <a:prstGeom prst="bentConnector3">
            <a:avLst>
              <a:gd name="adj1" fmla="val 3126211"/>
            </a:avLst>
          </a:prstGeom>
          <a:ln w="12700" cmpd="sng">
            <a:solidFill>
              <a:srgbClr val="4B2582"/>
            </a:solidFill>
            <a:prstDash val="dash"/>
          </a:ln>
          <a:effectLst/>
        </p:spPr>
        <p:style>
          <a:lnRef idx="3">
            <a:schemeClr val="dk1"/>
          </a:lnRef>
          <a:fillRef idx="0">
            <a:schemeClr val="dk1"/>
          </a:fillRef>
          <a:effectRef idx="2">
            <a:schemeClr val="dk1"/>
          </a:effectRef>
          <a:fontRef idx="minor">
            <a:schemeClr val="tx1"/>
          </a:fontRef>
        </p:style>
      </p:cxnSp>
      <p:sp>
        <p:nvSpPr>
          <p:cNvPr id="73" name="Rounded Rectangle 72"/>
          <p:cNvSpPr/>
          <p:nvPr userDrawn="1"/>
        </p:nvSpPr>
        <p:spPr>
          <a:xfrm>
            <a:off x="589126" y="4773201"/>
            <a:ext cx="935860" cy="312379"/>
          </a:xfrm>
          <a:prstGeom prst="roundRect">
            <a:avLst>
              <a:gd name="adj" fmla="val 0"/>
            </a:avLst>
          </a:prstGeom>
          <a:solidFill>
            <a:schemeClr val="bg1">
              <a:lumMod val="85000"/>
            </a:schemeClr>
          </a:solidFill>
          <a:ln w="12700" cap="sq" cmpd="sng">
            <a:solidFill>
              <a:srgbClr val="4B2582"/>
            </a:solidFill>
            <a:prstDash val="dash"/>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prstClr val="black"/>
                </a:solidFill>
                <a:ea typeface="AppleGothic"/>
                <a:cs typeface="AppleGothic"/>
              </a:rPr>
              <a:t>Canada</a:t>
            </a:r>
          </a:p>
        </p:txBody>
      </p:sp>
      <p:cxnSp>
        <p:nvCxnSpPr>
          <p:cNvPr id="113" name="Elbow Connector 112"/>
          <p:cNvCxnSpPr>
            <a:stCxn id="38" idx="3"/>
            <a:endCxn id="72" idx="3"/>
          </p:cNvCxnSpPr>
          <p:nvPr userDrawn="1"/>
        </p:nvCxnSpPr>
        <p:spPr>
          <a:xfrm flipH="1">
            <a:off x="6199429" y="2436312"/>
            <a:ext cx="291523" cy="2853119"/>
          </a:xfrm>
          <a:prstGeom prst="bentConnector3">
            <a:avLst>
              <a:gd name="adj1" fmla="val -81972"/>
            </a:avLst>
          </a:prstGeom>
          <a:ln w="12700" cmpd="sng">
            <a:solidFill>
              <a:srgbClr val="4B2582"/>
            </a:solidFill>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userDrawn="1"/>
        </p:nvSpPr>
        <p:spPr>
          <a:xfrm>
            <a:off x="3831895" y="1268760"/>
            <a:ext cx="1480210"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chemeClr val="bg1"/>
                </a:solidFill>
                <a:ea typeface="AppleGothic"/>
                <a:cs typeface="AppleGothic"/>
              </a:rPr>
              <a:t>Managing Director</a:t>
            </a:r>
          </a:p>
        </p:txBody>
      </p:sp>
      <p:sp>
        <p:nvSpPr>
          <p:cNvPr id="36" name="Rounded Rectangle 35"/>
          <p:cNvSpPr/>
          <p:nvPr userDrawn="1"/>
        </p:nvSpPr>
        <p:spPr>
          <a:xfrm>
            <a:off x="226794"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chemeClr val="bg1"/>
                </a:solidFill>
                <a:ea typeface="AppleGothic"/>
                <a:cs typeface="AppleGothic"/>
              </a:rPr>
              <a:t>Political</a:t>
            </a:r>
            <a:endParaRPr lang="en-US" sz="1400" dirty="0">
              <a:solidFill>
                <a:schemeClr val="bg1"/>
              </a:solidFill>
              <a:ea typeface="AppleGothic"/>
              <a:cs typeface="AppleGothic"/>
            </a:endParaRPr>
          </a:p>
        </p:txBody>
      </p:sp>
      <p:sp>
        <p:nvSpPr>
          <p:cNvPr id="38" name="Rounded Rectangle 37"/>
          <p:cNvSpPr/>
          <p:nvPr userDrawn="1"/>
        </p:nvSpPr>
        <p:spPr>
          <a:xfrm>
            <a:off x="486059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chemeClr val="bg1"/>
                </a:solidFill>
                <a:ea typeface="AppleGothic"/>
                <a:cs typeface="AppleGothic"/>
              </a:rPr>
              <a:t>International</a:t>
            </a:r>
            <a:endParaRPr lang="en-US" sz="1400" dirty="0">
              <a:solidFill>
                <a:schemeClr val="bg1"/>
              </a:solidFill>
              <a:ea typeface="AppleGothic"/>
              <a:cs typeface="AppleGothic"/>
            </a:endParaRPr>
          </a:p>
        </p:txBody>
      </p:sp>
      <p:sp>
        <p:nvSpPr>
          <p:cNvPr id="39" name="Rounded Rectangle 38"/>
          <p:cNvSpPr/>
          <p:nvPr userDrawn="1"/>
        </p:nvSpPr>
        <p:spPr>
          <a:xfrm>
            <a:off x="6998208"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chemeClr val="bg1"/>
                </a:solidFill>
                <a:ea typeface="AppleGothic"/>
                <a:cs typeface="AppleGothic"/>
              </a:rPr>
              <a:t>Director of Finance</a:t>
            </a:r>
            <a:endParaRPr lang="en-US" sz="1400" dirty="0">
              <a:solidFill>
                <a:schemeClr val="bg1"/>
              </a:solidFill>
              <a:ea typeface="AppleGothic"/>
              <a:cs typeface="AppleGothic"/>
            </a:endParaRPr>
          </a:p>
        </p:txBody>
      </p:sp>
      <p:sp>
        <p:nvSpPr>
          <p:cNvPr id="40" name="Rounded Rectangle 39"/>
          <p:cNvSpPr/>
          <p:nvPr userDrawn="1"/>
        </p:nvSpPr>
        <p:spPr>
          <a:xfrm>
            <a:off x="2226575"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Commercial</a:t>
            </a:r>
            <a:endParaRPr lang="en-US" sz="1000" dirty="0">
              <a:solidFill>
                <a:srgbClr val="FFFFFF"/>
              </a:solidFill>
              <a:ea typeface="AppleGothic"/>
              <a:cs typeface="AppleGothic"/>
            </a:endParaRPr>
          </a:p>
        </p:txBody>
      </p:sp>
      <p:sp>
        <p:nvSpPr>
          <p:cNvPr id="41" name="Rounded Rectangle 40"/>
          <p:cNvSpPr/>
          <p:nvPr userDrawn="1"/>
        </p:nvSpPr>
        <p:spPr>
          <a:xfrm>
            <a:off x="3347864" y="3059208"/>
            <a:ext cx="1025055" cy="446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000" b="1" dirty="0">
                <a:solidFill>
                  <a:srgbClr val="FFFFFF"/>
                </a:solidFill>
                <a:ea typeface="AppleGothic"/>
                <a:cs typeface="AppleGothic"/>
              </a:rPr>
              <a:t>Departments</a:t>
            </a:r>
            <a:endParaRPr lang="en-US" sz="1000" dirty="0">
              <a:solidFill>
                <a:srgbClr val="FFFFFF"/>
              </a:solidFill>
              <a:ea typeface="AppleGothic"/>
              <a:cs typeface="AppleGothic"/>
            </a:endParaRPr>
          </a:p>
        </p:txBody>
      </p:sp>
      <p:cxnSp>
        <p:nvCxnSpPr>
          <p:cNvPr id="243" name="Straight Connector 242"/>
          <p:cNvCxnSpPr/>
          <p:nvPr userDrawn="1"/>
        </p:nvCxnSpPr>
        <p:spPr>
          <a:xfrm flipH="1">
            <a:off x="3275856" y="1979088"/>
            <a:ext cx="2208" cy="200347"/>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4" idx="3"/>
          </p:cNvCxnSpPr>
          <p:nvPr userDrawn="1"/>
        </p:nvCxnSpPr>
        <p:spPr>
          <a:xfrm>
            <a:off x="6193522" y="4209311"/>
            <a:ext cx="538718"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36" idx="2"/>
            <a:endCxn id="42" idx="0"/>
          </p:cNvCxnSpPr>
          <p:nvPr userDrawn="1"/>
        </p:nvCxnSpPr>
        <p:spPr>
          <a:xfrm>
            <a:off x="1041971" y="2677512"/>
            <a:ext cx="10547" cy="1015569"/>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37" idx="2"/>
          </p:cNvCxnSpPr>
          <p:nvPr userDrawn="1"/>
        </p:nvCxnSpPr>
        <p:spPr>
          <a:xfrm flipH="1">
            <a:off x="3296816" y="2677512"/>
            <a:ext cx="3262" cy="225345"/>
          </a:xfrm>
          <a:prstGeom prst="line">
            <a:avLst/>
          </a:prstGeom>
          <a:ln w="12700" cap="sq" cmpd="sng">
            <a:solidFill>
              <a:srgbClr val="4B2582"/>
            </a:solidFill>
            <a:prstDash val="solid"/>
          </a:ln>
        </p:spPr>
        <p:style>
          <a:lnRef idx="1">
            <a:schemeClr val="accent1"/>
          </a:lnRef>
          <a:fillRef idx="0">
            <a:schemeClr val="accent1"/>
          </a:fillRef>
          <a:effectRef idx="0">
            <a:schemeClr val="accent1"/>
          </a:effectRef>
          <a:fontRef idx="minor">
            <a:schemeClr val="tx1"/>
          </a:fontRef>
        </p:style>
      </p:cxnSp>
      <p:sp>
        <p:nvSpPr>
          <p:cNvPr id="37" name="Rounded Rectangle 36"/>
          <p:cNvSpPr/>
          <p:nvPr userDrawn="1"/>
        </p:nvSpPr>
        <p:spPr>
          <a:xfrm>
            <a:off x="2484901" y="2195112"/>
            <a:ext cx="1630354" cy="482400"/>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1400" b="1" dirty="0">
                <a:solidFill>
                  <a:schemeClr val="bg1"/>
                </a:solidFill>
                <a:ea typeface="AppleGothic"/>
                <a:cs typeface="AppleGothic"/>
              </a:rPr>
              <a:t>Commercial Director</a:t>
            </a:r>
            <a:endParaRPr lang="en-US" sz="1400" dirty="0">
              <a:solidFill>
                <a:schemeClr val="bg1"/>
              </a:solidFill>
              <a:ea typeface="AppleGothic"/>
              <a:cs typeface="AppleGothic"/>
            </a:endParaRPr>
          </a:p>
        </p:txBody>
      </p:sp>
      <p:sp>
        <p:nvSpPr>
          <p:cNvPr id="70" name="Rounded Rectangle 69"/>
          <p:cNvSpPr/>
          <p:nvPr userDrawn="1"/>
        </p:nvSpPr>
        <p:spPr>
          <a:xfrm>
            <a:off x="5179159" y="477320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Sweden</a:t>
            </a:r>
            <a:endParaRPr lang="en-US" sz="900" dirty="0">
              <a:solidFill>
                <a:srgbClr val="FFFFFF"/>
              </a:solidFill>
              <a:ea typeface="AppleGothic"/>
              <a:cs typeface="AppleGothic"/>
            </a:endParaRPr>
          </a:p>
        </p:txBody>
      </p:sp>
      <p:sp>
        <p:nvSpPr>
          <p:cNvPr id="72" name="Rounded Rectangle 71"/>
          <p:cNvSpPr/>
          <p:nvPr userDrawn="1"/>
        </p:nvSpPr>
        <p:spPr>
          <a:xfrm>
            <a:off x="5179159" y="5133241"/>
            <a:ext cx="1020270"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prstDash val="solid"/>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a:solidFill>
                  <a:srgbClr val="FFFFFF"/>
                </a:solidFill>
                <a:ea typeface="AppleGothic"/>
                <a:cs typeface="AppleGothic"/>
              </a:rPr>
              <a:t>Due Diligence</a:t>
            </a:r>
          </a:p>
        </p:txBody>
      </p:sp>
      <p:cxnSp>
        <p:nvCxnSpPr>
          <p:cNvPr id="74" name="Straight Connector 73"/>
          <p:cNvCxnSpPr>
            <a:stCxn id="70" idx="3"/>
          </p:cNvCxnSpPr>
          <p:nvPr userDrawn="1"/>
        </p:nvCxnSpPr>
        <p:spPr>
          <a:xfrm>
            <a:off x="6199429" y="492939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2" idx="3"/>
          </p:cNvCxnSpPr>
          <p:nvPr userDrawn="1"/>
        </p:nvCxnSpPr>
        <p:spPr>
          <a:xfrm>
            <a:off x="6199429" y="4569351"/>
            <a:ext cx="532811" cy="202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
        <p:nvSpPr>
          <p:cNvPr id="103"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E08A7698-3FB6-6F4D-8B79-03CD2E914968}" type="datetime1">
              <a:rPr lang="en-GB" smtClean="0"/>
              <a:t>08/03/2016</a:t>
            </a:fld>
            <a:endParaRPr lang="en-US" dirty="0"/>
          </a:p>
        </p:txBody>
      </p:sp>
      <p:sp>
        <p:nvSpPr>
          <p:cNvPr id="104"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sp>
        <p:nvSpPr>
          <p:cNvPr id="69" name="Rounded Rectangle 68"/>
          <p:cNvSpPr/>
          <p:nvPr userDrawn="1"/>
        </p:nvSpPr>
        <p:spPr>
          <a:xfrm>
            <a:off x="2220041" y="5141065"/>
            <a:ext cx="1002843" cy="312379"/>
          </a:xfrm>
          <a:prstGeom prst="roundRect">
            <a:avLst>
              <a:gd name="adj" fmla="val 0"/>
            </a:avLst>
          </a:prstGeom>
          <a:gradFill flip="none" rotWithShape="1">
            <a:gsLst>
              <a:gs pos="0">
                <a:srgbClr val="401C7E"/>
              </a:gs>
              <a:gs pos="100000">
                <a:srgbClr val="118062"/>
              </a:gs>
            </a:gsLst>
            <a:lin ang="2700000" scaled="0"/>
            <a:tileRect/>
          </a:gradFill>
          <a:ln w="12700" cap="sq" cmpd="sng">
            <a:solidFill>
              <a:srgbClr val="401C7E"/>
            </a:solidFill>
          </a:ln>
          <a:effectLst/>
        </p:spPr>
        <p:style>
          <a:lnRef idx="1">
            <a:schemeClr val="dk1"/>
          </a:lnRef>
          <a:fillRef idx="2">
            <a:schemeClr val="dk1"/>
          </a:fillRef>
          <a:effectRef idx="1">
            <a:schemeClr val="dk1"/>
          </a:effectRef>
          <a:fontRef idx="minor">
            <a:schemeClr val="dk1"/>
          </a:fontRef>
        </p:style>
        <p:txBody>
          <a:bodyPr lIns="127874" tIns="63939" rIns="127874" bIns="63939" anchor="ctr"/>
          <a:lstStyle/>
          <a:p>
            <a:pPr algn="ctr" defTabSz="639381">
              <a:defRPr/>
            </a:pPr>
            <a:r>
              <a:rPr lang="en-US" sz="900" dirty="0" smtClean="0">
                <a:solidFill>
                  <a:srgbClr val="FFFFFF"/>
                </a:solidFill>
                <a:ea typeface="AppleGothic"/>
                <a:cs typeface="AppleGothic"/>
              </a:rPr>
              <a:t>Due Diligence</a:t>
            </a:r>
            <a:endParaRPr lang="en-US" sz="900" dirty="0">
              <a:solidFill>
                <a:srgbClr val="FFFFFF"/>
              </a:solidFill>
              <a:ea typeface="AppleGothic"/>
              <a:cs typeface="AppleGothic"/>
            </a:endParaRPr>
          </a:p>
        </p:txBody>
      </p:sp>
      <p:cxnSp>
        <p:nvCxnSpPr>
          <p:cNvPr id="76" name="Straight Connector 75"/>
          <p:cNvCxnSpPr>
            <a:stCxn id="31" idx="1"/>
          </p:cNvCxnSpPr>
          <p:nvPr userDrawn="1"/>
        </p:nvCxnSpPr>
        <p:spPr>
          <a:xfrm flipH="1" flipV="1">
            <a:off x="1973910" y="4926896"/>
            <a:ext cx="241146" cy="2495"/>
          </a:xfrm>
          <a:prstGeom prst="line">
            <a:avLst/>
          </a:prstGeom>
          <a:ln w="12700" cmpd="sng">
            <a:solidFill>
              <a:srgbClr val="4B258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98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rporate History">
    <p:spTree>
      <p:nvGrpSpPr>
        <p:cNvPr id="1" name=""/>
        <p:cNvGrpSpPr/>
        <p:nvPr/>
      </p:nvGrpSpPr>
      <p:grpSpPr>
        <a:xfrm>
          <a:off x="0" y="0"/>
          <a:ext cx="0" cy="0"/>
          <a:chOff x="0" y="0"/>
          <a:chExt cx="0" cy="0"/>
        </a:xfrm>
      </p:grpSpPr>
      <p:cxnSp>
        <p:nvCxnSpPr>
          <p:cNvPr id="33" name="Straight Connector 32"/>
          <p:cNvCxnSpPr/>
          <p:nvPr userDrawn="1"/>
        </p:nvCxnSpPr>
        <p:spPr>
          <a:xfrm>
            <a:off x="1122487" y="1587500"/>
            <a:ext cx="0" cy="1768475"/>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2812998" y="963789"/>
            <a:ext cx="0" cy="239465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5663445" y="1302456"/>
            <a:ext cx="0" cy="2041877"/>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379662" y="3344333"/>
            <a:ext cx="17338" cy="1481668"/>
          </a:xfrm>
          <a:prstGeom prst="line">
            <a:avLst/>
          </a:prstGeom>
          <a:ln w="12700" cmpd="sng">
            <a:solidFill>
              <a:srgbClr val="0F706C"/>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637439" y="3358444"/>
            <a:ext cx="0" cy="1693335"/>
          </a:xfrm>
          <a:prstGeom prst="line">
            <a:avLst/>
          </a:prstGeom>
          <a:ln w="12700" cmpd="sng">
            <a:solidFill>
              <a:srgbClr val="1D4D79"/>
            </a:solidFill>
            <a:headEnd type="oval"/>
          </a:ln>
          <a:effectLst/>
        </p:spPr>
        <p:style>
          <a:lnRef idx="2">
            <a:schemeClr val="accent1"/>
          </a:lnRef>
          <a:fillRef idx="0">
            <a:schemeClr val="accent1"/>
          </a:fillRef>
          <a:effectRef idx="1">
            <a:schemeClr val="accent1"/>
          </a:effectRef>
          <a:fontRef idx="minor">
            <a:schemeClr val="tx1"/>
          </a:fontRef>
        </p:style>
      </p:cxnSp>
      <p:sp>
        <p:nvSpPr>
          <p:cNvPr id="16" name="Title 2"/>
          <p:cNvSpPr>
            <a:spLocks noGrp="1"/>
          </p:cNvSpPr>
          <p:nvPr>
            <p:ph type="title" hasCustomPrompt="1"/>
          </p:nvPr>
        </p:nvSpPr>
        <p:spPr>
          <a:xfrm>
            <a:off x="107504" y="28373"/>
            <a:ext cx="7344816" cy="376291"/>
          </a:xfrm>
          <a:prstGeom prst="rect">
            <a:avLst/>
          </a:prstGeom>
        </p:spPr>
        <p:txBody>
          <a:bodyPr vert="horz"/>
          <a:lstStyle>
            <a:lvl1pPr algn="l">
              <a:defRPr sz="2000" b="0"/>
            </a:lvl1pPr>
          </a:lstStyle>
          <a:p>
            <a:r>
              <a:rPr lang="en-GB" dirty="0" smtClean="0"/>
              <a:t>our story</a:t>
            </a:r>
            <a:endParaRPr lang="en-US" dirty="0"/>
          </a:p>
        </p:txBody>
      </p:sp>
      <p:sp>
        <p:nvSpPr>
          <p:cNvPr id="19" name="Text Placeholder 21"/>
          <p:cNvSpPr>
            <a:spLocks noGrp="1"/>
          </p:cNvSpPr>
          <p:nvPr>
            <p:ph type="body" sz="quarter" idx="14" hasCustomPrompt="1"/>
          </p:nvPr>
        </p:nvSpPr>
        <p:spPr>
          <a:xfrm>
            <a:off x="107504" y="416863"/>
            <a:ext cx="7344233" cy="275833"/>
          </a:xfrm>
          <a:prstGeom prst="rect">
            <a:avLst/>
          </a:prstGeom>
        </p:spPr>
        <p:txBody>
          <a:bodyPr vert="horz"/>
          <a:lstStyle>
            <a:lvl1pPr marL="0" indent="0">
              <a:buNone/>
              <a:defRPr sz="1400">
                <a:solidFill>
                  <a:schemeClr val="bg1">
                    <a:lumMod val="50000"/>
                  </a:schemeClr>
                </a:solidFill>
              </a:defRPr>
            </a:lvl1pPr>
          </a:lstStyle>
          <a:p>
            <a:pPr lvl="0"/>
            <a:r>
              <a:rPr lang="en-GB" dirty="0" smtClean="0"/>
              <a:t>subheading</a:t>
            </a:r>
            <a:endParaRPr lang="en-US" dirty="0"/>
          </a:p>
        </p:txBody>
      </p:sp>
      <p:pic>
        <p:nvPicPr>
          <p:cNvPr id="26" name="Picture 25" descr="Natural Power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27" name="Straight Connector 26"/>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Date Placeholder 3"/>
          <p:cNvSpPr>
            <a:spLocks noGrp="1"/>
          </p:cNvSpPr>
          <p:nvPr>
            <p:ph type="dt" sz="half" idx="2"/>
          </p:nvPr>
        </p:nvSpPr>
        <p:spPr>
          <a:xfrm>
            <a:off x="7848932" y="6346813"/>
            <a:ext cx="971540" cy="250539"/>
          </a:xfrm>
          <a:prstGeom prst="rect">
            <a:avLst/>
          </a:prstGeom>
        </p:spPr>
        <p:txBody>
          <a:bodyPr/>
          <a:lstStyle>
            <a:lvl1pPr algn="r">
              <a:defRPr sz="900">
                <a:solidFill>
                  <a:srgbClr val="FFFFFF"/>
                </a:solidFill>
              </a:defRPr>
            </a:lvl1pPr>
          </a:lstStyle>
          <a:p>
            <a:pPr defTabSz="457200"/>
            <a:fld id="{467D5EEF-D87E-CE4A-8C12-A9EBD7E0AECB}" type="datetime1">
              <a:rPr lang="en-GB" smtClean="0"/>
              <a:t>08/03/2016</a:t>
            </a:fld>
            <a:endParaRPr lang="en-US" dirty="0"/>
          </a:p>
        </p:txBody>
      </p:sp>
      <p:sp>
        <p:nvSpPr>
          <p:cNvPr id="9"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cxnSp>
        <p:nvCxnSpPr>
          <p:cNvPr id="10" name="Straight Connector 9"/>
          <p:cNvCxnSpPr/>
          <p:nvPr userDrawn="1"/>
        </p:nvCxnSpPr>
        <p:spPr>
          <a:xfrm flipH="1">
            <a:off x="179512" y="3356992"/>
            <a:ext cx="8640960" cy="0"/>
          </a:xfrm>
          <a:prstGeom prst="line">
            <a:avLst/>
          </a:prstGeom>
          <a:ln w="15875">
            <a:gradFill flip="none" rotWithShape="1">
              <a:gsLst>
                <a:gs pos="0">
                  <a:srgbClr val="4B2582"/>
                </a:gs>
                <a:gs pos="100000">
                  <a:srgbClr val="118062"/>
                </a:gs>
              </a:gsLst>
              <a:lin ang="0" scaled="1"/>
              <a:tileRect/>
            </a:gra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179512" y="2564904"/>
            <a:ext cx="1584176" cy="584775"/>
          </a:xfrm>
          <a:prstGeom prst="rect">
            <a:avLst/>
          </a:prstGeom>
          <a:solidFill>
            <a:srgbClr val="FFFFFF">
              <a:alpha val="80000"/>
            </a:srgbClr>
          </a:solidFill>
        </p:spPr>
        <p:txBody>
          <a:bodyPr wrap="square" rtlCol="0">
            <a:spAutoFit/>
          </a:bodyPr>
          <a:lstStyle/>
          <a:p>
            <a:r>
              <a:rPr lang="en-US" sz="1400" b="1" kern="1200" dirty="0" smtClean="0">
                <a:solidFill>
                  <a:srgbClr val="118062"/>
                </a:solidFill>
                <a:latin typeface="+mn-lt"/>
                <a:ea typeface="+mn-ea"/>
                <a:cs typeface="+mn-cs"/>
              </a:rPr>
              <a:t>1995</a:t>
            </a:r>
          </a:p>
          <a:p>
            <a:pPr marL="171450" indent="-171450">
              <a:buFont typeface="Arial"/>
              <a:buChar char="•"/>
            </a:pPr>
            <a:r>
              <a:rPr lang="en-US" sz="900" kern="1200" dirty="0" smtClean="0">
                <a:solidFill>
                  <a:schemeClr val="tx1"/>
                </a:solidFill>
                <a:latin typeface="+mn-lt"/>
                <a:ea typeface="+mn-ea"/>
                <a:cs typeface="+mn-cs"/>
              </a:rPr>
              <a:t>Natural Power was established</a:t>
            </a:r>
            <a:endParaRPr lang="en-US" sz="900" dirty="0"/>
          </a:p>
        </p:txBody>
      </p:sp>
      <p:sp>
        <p:nvSpPr>
          <p:cNvPr id="11" name="TextBox 10"/>
          <p:cNvSpPr txBox="1"/>
          <p:nvPr userDrawn="1"/>
        </p:nvSpPr>
        <p:spPr>
          <a:xfrm>
            <a:off x="323528" y="3735903"/>
            <a:ext cx="1872208" cy="723275"/>
          </a:xfrm>
          <a:prstGeom prst="rect">
            <a:avLst/>
          </a:prstGeom>
          <a:solidFill>
            <a:srgbClr val="FFFFFF">
              <a:alpha val="80000"/>
            </a:srgbClr>
          </a:solidFill>
        </p:spPr>
        <p:txBody>
          <a:bodyPr wrap="square" rtlCol="0">
            <a:spAutoFit/>
          </a:bodyPr>
          <a:lstStyle/>
          <a:p>
            <a:r>
              <a:rPr lang="en-US" sz="1400" b="1" kern="1200" dirty="0" smtClean="0">
                <a:solidFill>
                  <a:srgbClr val="118062"/>
                </a:solidFill>
                <a:latin typeface="+mn-lt"/>
                <a:ea typeface="+mn-ea"/>
                <a:cs typeface="+mn-cs"/>
              </a:rPr>
              <a:t>2000</a:t>
            </a:r>
          </a:p>
          <a:p>
            <a:pPr marL="171450" indent="-171450">
              <a:buFont typeface="Arial"/>
              <a:buChar char="•"/>
            </a:pPr>
            <a:r>
              <a:rPr lang="en-US" sz="900" kern="1200" dirty="0" smtClean="0">
                <a:solidFill>
                  <a:schemeClr val="tx1"/>
                </a:solidFill>
                <a:latin typeface="+mn-lt"/>
                <a:ea typeface="+mn-ea"/>
                <a:cs typeface="+mn-cs"/>
              </a:rPr>
              <a:t>Acquired by Fred. Olsen Ltd. </a:t>
            </a:r>
          </a:p>
          <a:p>
            <a:pPr marL="171450" indent="-171450">
              <a:buFont typeface="Arial"/>
              <a:buChar char="•"/>
            </a:pPr>
            <a:r>
              <a:rPr lang="en-US" sz="900" kern="1200" dirty="0" smtClean="0">
                <a:solidFill>
                  <a:schemeClr val="tx1"/>
                </a:solidFill>
                <a:latin typeface="+mn-lt"/>
                <a:ea typeface="+mn-ea"/>
                <a:cs typeface="+mn-cs"/>
              </a:rPr>
              <a:t>Move from Glasgow to Forrest Estate</a:t>
            </a:r>
            <a:endParaRPr lang="en-US" sz="900" dirty="0"/>
          </a:p>
        </p:txBody>
      </p:sp>
      <p:sp>
        <p:nvSpPr>
          <p:cNvPr id="12" name="TextBox 11"/>
          <p:cNvSpPr txBox="1"/>
          <p:nvPr userDrawn="1"/>
        </p:nvSpPr>
        <p:spPr>
          <a:xfrm>
            <a:off x="1115616" y="1412776"/>
            <a:ext cx="1584176" cy="584775"/>
          </a:xfrm>
          <a:prstGeom prst="rect">
            <a:avLst/>
          </a:prstGeom>
          <a:noFill/>
        </p:spPr>
        <p:txBody>
          <a:bodyPr wrap="square" rtlCol="0">
            <a:spAutoFit/>
          </a:bodyPr>
          <a:lstStyle/>
          <a:p>
            <a:r>
              <a:rPr lang="en-US" sz="1400" b="1" kern="1200" dirty="0" smtClean="0">
                <a:solidFill>
                  <a:srgbClr val="0F706C"/>
                </a:solidFill>
                <a:latin typeface="+mn-lt"/>
                <a:ea typeface="+mn-ea"/>
                <a:cs typeface="+mn-cs"/>
              </a:rPr>
              <a:t>2005</a:t>
            </a:r>
          </a:p>
          <a:p>
            <a:pPr marL="171450" indent="-171450">
              <a:buFont typeface="Arial"/>
              <a:buChar char="•"/>
            </a:pPr>
            <a:r>
              <a:rPr lang="en-US" sz="900" kern="1200" dirty="0" smtClean="0">
                <a:solidFill>
                  <a:schemeClr val="tx1"/>
                </a:solidFill>
                <a:latin typeface="+mn-lt"/>
                <a:ea typeface="+mn-ea"/>
                <a:cs typeface="+mn-cs"/>
              </a:rPr>
              <a:t>Office opens in </a:t>
            </a:r>
            <a:r>
              <a:rPr lang="en-US" sz="900" kern="1200" dirty="0" err="1" smtClean="0">
                <a:solidFill>
                  <a:schemeClr val="tx1"/>
                </a:solidFill>
                <a:latin typeface="+mn-lt"/>
                <a:ea typeface="+mn-ea"/>
                <a:cs typeface="+mn-cs"/>
              </a:rPr>
              <a:t>Aberystwyth</a:t>
            </a:r>
            <a:r>
              <a:rPr lang="en-US" sz="900" kern="1200" dirty="0" smtClean="0">
                <a:solidFill>
                  <a:schemeClr val="tx1"/>
                </a:solidFill>
                <a:latin typeface="+mn-lt"/>
                <a:ea typeface="+mn-ea"/>
                <a:cs typeface="+mn-cs"/>
              </a:rPr>
              <a:t>, Wales</a:t>
            </a:r>
            <a:endParaRPr lang="en-US" sz="900" dirty="0"/>
          </a:p>
        </p:txBody>
      </p:sp>
      <p:sp>
        <p:nvSpPr>
          <p:cNvPr id="13" name="TextBox 12"/>
          <p:cNvSpPr txBox="1"/>
          <p:nvPr userDrawn="1"/>
        </p:nvSpPr>
        <p:spPr>
          <a:xfrm>
            <a:off x="1403648" y="4672007"/>
            <a:ext cx="2088232" cy="723275"/>
          </a:xfrm>
          <a:prstGeom prst="rect">
            <a:avLst/>
          </a:prstGeom>
          <a:noFill/>
        </p:spPr>
        <p:txBody>
          <a:bodyPr wrap="square" rtlCol="0">
            <a:spAutoFit/>
          </a:bodyPr>
          <a:lstStyle/>
          <a:p>
            <a:r>
              <a:rPr lang="en-US" sz="1400" b="1" kern="1200" dirty="0" smtClean="0">
                <a:solidFill>
                  <a:srgbClr val="0F706C"/>
                </a:solidFill>
                <a:latin typeface="+mn-lt"/>
                <a:ea typeface="+mn-ea"/>
                <a:cs typeface="+mn-cs"/>
              </a:rPr>
              <a:t>2007</a:t>
            </a:r>
          </a:p>
          <a:p>
            <a:pPr marL="171450" indent="-171450">
              <a:buFont typeface="Arial"/>
              <a:buChar char="•"/>
            </a:pPr>
            <a:r>
              <a:rPr lang="en-US" sz="900" kern="1200" dirty="0" err="1" smtClean="0">
                <a:solidFill>
                  <a:schemeClr val="tx1"/>
                </a:solidFill>
                <a:latin typeface="+mn-lt"/>
                <a:ea typeface="+mn-ea"/>
                <a:cs typeface="+mn-cs"/>
              </a:rPr>
              <a:t>ZephIR</a:t>
            </a:r>
            <a:r>
              <a:rPr lang="en-US" sz="900" kern="1200" dirty="0" smtClean="0">
                <a:solidFill>
                  <a:schemeClr val="tx1"/>
                </a:solidFill>
                <a:latin typeface="+mn-lt"/>
                <a:ea typeface="+mn-ea"/>
                <a:cs typeface="+mn-cs"/>
              </a:rPr>
              <a:t> acquired by Natural Power </a:t>
            </a:r>
          </a:p>
          <a:p>
            <a:pPr marL="171450" indent="-171450">
              <a:buFont typeface="Arial"/>
              <a:buChar char="•"/>
            </a:pPr>
            <a:r>
              <a:rPr lang="en-US" sz="900" kern="1200" dirty="0" smtClean="0">
                <a:solidFill>
                  <a:schemeClr val="tx1"/>
                </a:solidFill>
                <a:latin typeface="+mn-lt"/>
                <a:ea typeface="+mn-ea"/>
                <a:cs typeface="+mn-cs"/>
              </a:rPr>
              <a:t>Office opens in Falkirk, Scotland </a:t>
            </a:r>
          </a:p>
          <a:p>
            <a:pPr marL="171450" indent="-171450">
              <a:buFont typeface="Arial"/>
              <a:buChar char="•"/>
            </a:pPr>
            <a:r>
              <a:rPr lang="en-US" sz="900" kern="1200" dirty="0" err="1" smtClean="0">
                <a:solidFill>
                  <a:schemeClr val="tx1"/>
                </a:solidFill>
                <a:latin typeface="+mn-lt"/>
                <a:ea typeface="+mn-ea"/>
                <a:cs typeface="+mn-cs"/>
              </a:rPr>
              <a:t>Ventec</a:t>
            </a:r>
            <a:r>
              <a:rPr lang="en-US" sz="900" kern="1200" dirty="0" smtClean="0">
                <a:solidFill>
                  <a:schemeClr val="tx1"/>
                </a:solidFill>
                <a:latin typeface="+mn-lt"/>
                <a:ea typeface="+mn-ea"/>
                <a:cs typeface="+mn-cs"/>
              </a:rPr>
              <a:t> acquired by Natural Power</a:t>
            </a:r>
            <a:endParaRPr lang="en-US" sz="900" dirty="0"/>
          </a:p>
        </p:txBody>
      </p:sp>
      <p:sp>
        <p:nvSpPr>
          <p:cNvPr id="14" name="TextBox 13"/>
          <p:cNvSpPr txBox="1"/>
          <p:nvPr userDrawn="1"/>
        </p:nvSpPr>
        <p:spPr>
          <a:xfrm>
            <a:off x="1619672" y="2276872"/>
            <a:ext cx="2448272" cy="723275"/>
          </a:xfrm>
          <a:prstGeom prst="rect">
            <a:avLst/>
          </a:prstGeom>
          <a:solidFill>
            <a:srgbClr val="FFFFFF">
              <a:alpha val="80000"/>
            </a:srgbClr>
          </a:solidFill>
        </p:spPr>
        <p:txBody>
          <a:bodyPr wrap="square" rtlCol="0">
            <a:spAutoFit/>
          </a:bodyPr>
          <a:lstStyle/>
          <a:p>
            <a:r>
              <a:rPr lang="en-US" sz="1400" b="1" kern="1200" dirty="0" smtClean="0">
                <a:solidFill>
                  <a:srgbClr val="105E74"/>
                </a:solidFill>
                <a:latin typeface="+mn-lt"/>
                <a:ea typeface="+mn-ea"/>
                <a:cs typeface="+mn-cs"/>
              </a:rPr>
              <a:t>2008</a:t>
            </a:r>
          </a:p>
          <a:p>
            <a:pPr marL="171450" indent="-171450">
              <a:buFont typeface="Arial"/>
              <a:buChar char="•"/>
            </a:pPr>
            <a:r>
              <a:rPr lang="en-US" sz="900" kern="1200" dirty="0" err="1" smtClean="0">
                <a:solidFill>
                  <a:schemeClr val="tx1"/>
                </a:solidFill>
                <a:latin typeface="+mn-lt"/>
                <a:ea typeface="+mn-ea"/>
                <a:cs typeface="+mn-cs"/>
              </a:rPr>
              <a:t>Latwind</a:t>
            </a:r>
            <a:r>
              <a:rPr lang="en-US" sz="900" kern="1200" dirty="0" smtClean="0">
                <a:solidFill>
                  <a:schemeClr val="tx1"/>
                </a:solidFill>
                <a:latin typeface="+mn-lt"/>
                <a:ea typeface="+mn-ea"/>
                <a:cs typeface="+mn-cs"/>
              </a:rPr>
              <a:t> International acquired by Natural Power in </a:t>
            </a:r>
            <a:r>
              <a:rPr lang="en-US" sz="900" kern="1200" dirty="0" err="1" smtClean="0">
                <a:solidFill>
                  <a:schemeClr val="tx1"/>
                </a:solidFill>
                <a:latin typeface="+mn-lt"/>
                <a:ea typeface="+mn-ea"/>
                <a:cs typeface="+mn-cs"/>
              </a:rPr>
              <a:t>Valiparaiso</a:t>
            </a:r>
            <a:r>
              <a:rPr lang="en-US" sz="900" kern="1200" dirty="0" smtClean="0">
                <a:solidFill>
                  <a:schemeClr val="tx1"/>
                </a:solidFill>
                <a:latin typeface="+mn-lt"/>
                <a:ea typeface="+mn-ea"/>
                <a:cs typeface="+mn-cs"/>
              </a:rPr>
              <a:t>, Chile </a:t>
            </a:r>
          </a:p>
          <a:p>
            <a:pPr marL="171450" indent="-171450">
              <a:buFont typeface="Arial"/>
              <a:buChar char="•"/>
            </a:pPr>
            <a:r>
              <a:rPr lang="en-US" sz="900" kern="1200" dirty="0" err="1" smtClean="0">
                <a:solidFill>
                  <a:schemeClr val="tx1"/>
                </a:solidFill>
                <a:latin typeface="+mn-lt"/>
                <a:ea typeface="+mn-ea"/>
                <a:cs typeface="+mn-cs"/>
              </a:rPr>
              <a:t>WindCentre</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ControlCentre</a:t>
            </a:r>
            <a:r>
              <a:rPr lang="en-US" sz="900" kern="1200" dirty="0" smtClean="0">
                <a:solidFill>
                  <a:schemeClr val="tx1"/>
                </a:solidFill>
                <a:latin typeface="+mn-lt"/>
                <a:ea typeface="+mn-ea"/>
                <a:cs typeface="+mn-cs"/>
              </a:rPr>
              <a:t>) goes live</a:t>
            </a:r>
            <a:endParaRPr lang="en-US" sz="900" dirty="0"/>
          </a:p>
        </p:txBody>
      </p:sp>
      <p:sp>
        <p:nvSpPr>
          <p:cNvPr id="15" name="TextBox 14"/>
          <p:cNvSpPr txBox="1"/>
          <p:nvPr userDrawn="1"/>
        </p:nvSpPr>
        <p:spPr>
          <a:xfrm>
            <a:off x="2483768" y="3663895"/>
            <a:ext cx="2088232" cy="1000274"/>
          </a:xfrm>
          <a:prstGeom prst="rect">
            <a:avLst/>
          </a:prstGeom>
          <a:solidFill>
            <a:srgbClr val="FFFFFF">
              <a:alpha val="80000"/>
            </a:srgbClr>
          </a:solidFill>
        </p:spPr>
        <p:txBody>
          <a:bodyPr wrap="square" rtlCol="0">
            <a:spAutoFit/>
          </a:bodyPr>
          <a:lstStyle/>
          <a:p>
            <a:r>
              <a:rPr lang="en-US" sz="1400" b="1" kern="1200" dirty="0" smtClean="0">
                <a:solidFill>
                  <a:srgbClr val="105E74"/>
                </a:solidFill>
                <a:latin typeface="+mn-lt"/>
                <a:ea typeface="+mn-ea"/>
                <a:cs typeface="+mn-cs"/>
              </a:rPr>
              <a:t>2009</a:t>
            </a:r>
          </a:p>
          <a:p>
            <a:pPr marL="171450" indent="-171450">
              <a:buFont typeface="Arial"/>
              <a:buChar char="•"/>
            </a:pPr>
            <a:r>
              <a:rPr lang="en-US" sz="900" kern="1200" dirty="0" smtClean="0">
                <a:solidFill>
                  <a:schemeClr val="tx1"/>
                </a:solidFill>
                <a:latin typeface="+mn-lt"/>
                <a:ea typeface="+mn-ea"/>
                <a:cs typeface="+mn-cs"/>
              </a:rPr>
              <a:t>Awarded ‘Contractor of the Year’ </a:t>
            </a:r>
          </a:p>
          <a:p>
            <a:pPr marL="171450" indent="-171450">
              <a:buFont typeface="Arial"/>
              <a:buChar char="•"/>
            </a:pPr>
            <a:r>
              <a:rPr lang="en-US" sz="900" kern="1200" dirty="0" smtClean="0">
                <a:solidFill>
                  <a:schemeClr val="tx1"/>
                </a:solidFill>
                <a:latin typeface="+mn-lt"/>
                <a:ea typeface="+mn-ea"/>
                <a:cs typeface="+mn-cs"/>
              </a:rPr>
              <a:t>25% of </a:t>
            </a:r>
            <a:r>
              <a:rPr lang="en-US" sz="900" kern="1200" dirty="0" err="1" smtClean="0">
                <a:solidFill>
                  <a:schemeClr val="tx1"/>
                </a:solidFill>
                <a:latin typeface="+mn-lt"/>
                <a:ea typeface="+mn-ea"/>
                <a:cs typeface="+mn-cs"/>
              </a:rPr>
              <a:t>SeaRoc</a:t>
            </a:r>
            <a:r>
              <a:rPr lang="en-US" sz="900" kern="1200" dirty="0" smtClean="0">
                <a:solidFill>
                  <a:schemeClr val="tx1"/>
                </a:solidFill>
                <a:latin typeface="+mn-lt"/>
                <a:ea typeface="+mn-ea"/>
                <a:cs typeface="+mn-cs"/>
              </a:rPr>
              <a:t> acquired </a:t>
            </a:r>
          </a:p>
          <a:p>
            <a:pPr marL="171450" indent="-171450">
              <a:buFont typeface="Arial"/>
              <a:buChar char="•"/>
            </a:pPr>
            <a:r>
              <a:rPr lang="en-US" sz="900" kern="1200" dirty="0" smtClean="0">
                <a:solidFill>
                  <a:schemeClr val="tx1"/>
                </a:solidFill>
                <a:latin typeface="+mn-lt"/>
                <a:ea typeface="+mn-ea"/>
                <a:cs typeface="+mn-cs"/>
              </a:rPr>
              <a:t>Construction office opens in Bolton, England </a:t>
            </a:r>
          </a:p>
          <a:p>
            <a:pPr marL="171450" indent="-171450">
              <a:buFont typeface="Arial"/>
              <a:buChar char="•"/>
            </a:pPr>
            <a:r>
              <a:rPr lang="en-US" sz="900" kern="1200" dirty="0" smtClean="0">
                <a:solidFill>
                  <a:schemeClr val="tx1"/>
                </a:solidFill>
                <a:latin typeface="+mn-lt"/>
                <a:ea typeface="+mn-ea"/>
                <a:cs typeface="+mn-cs"/>
              </a:rPr>
              <a:t>100% of </a:t>
            </a:r>
            <a:r>
              <a:rPr lang="en-US" sz="900" kern="1200" dirty="0" err="1" smtClean="0">
                <a:solidFill>
                  <a:schemeClr val="tx1"/>
                </a:solidFill>
                <a:latin typeface="+mn-lt"/>
                <a:ea typeface="+mn-ea"/>
                <a:cs typeface="+mn-cs"/>
              </a:rPr>
              <a:t>SeaRoc</a:t>
            </a:r>
            <a:r>
              <a:rPr lang="en-US" sz="900" kern="1200" dirty="0" smtClean="0">
                <a:solidFill>
                  <a:schemeClr val="tx1"/>
                </a:solidFill>
                <a:latin typeface="+mn-lt"/>
                <a:ea typeface="+mn-ea"/>
                <a:cs typeface="+mn-cs"/>
              </a:rPr>
              <a:t> acquired </a:t>
            </a:r>
            <a:endParaRPr lang="en-US" sz="900" dirty="0"/>
          </a:p>
        </p:txBody>
      </p:sp>
      <p:sp>
        <p:nvSpPr>
          <p:cNvPr id="17" name="TextBox 16"/>
          <p:cNvSpPr txBox="1"/>
          <p:nvPr userDrawn="1"/>
        </p:nvSpPr>
        <p:spPr>
          <a:xfrm>
            <a:off x="2843808" y="791473"/>
            <a:ext cx="3024336" cy="1277273"/>
          </a:xfrm>
          <a:prstGeom prst="rect">
            <a:avLst/>
          </a:prstGeom>
          <a:noFill/>
        </p:spPr>
        <p:txBody>
          <a:bodyPr wrap="square" rtlCol="0">
            <a:spAutoFit/>
          </a:bodyPr>
          <a:lstStyle/>
          <a:p>
            <a:r>
              <a:rPr lang="en-US" sz="1400" b="1" kern="1200" dirty="0" smtClean="0">
                <a:solidFill>
                  <a:srgbClr val="1D4D79"/>
                </a:solidFill>
                <a:latin typeface="+mn-lt"/>
                <a:ea typeface="+mn-ea"/>
                <a:cs typeface="+mn-cs"/>
              </a:rPr>
              <a:t>2010</a:t>
            </a:r>
          </a:p>
          <a:p>
            <a:pPr marL="171450" indent="-171450">
              <a:buFont typeface="Arial"/>
              <a:buChar char="•"/>
            </a:pPr>
            <a:r>
              <a:rPr lang="en-US" sz="900" kern="1200" dirty="0" smtClean="0">
                <a:solidFill>
                  <a:schemeClr val="tx1"/>
                </a:solidFill>
                <a:latin typeface="+mn-lt"/>
                <a:ea typeface="+mn-ea"/>
                <a:cs typeface="+mn-cs"/>
              </a:rPr>
              <a:t>Majority acquisition of re-consult </a:t>
            </a:r>
          </a:p>
          <a:p>
            <a:pPr marL="171450" indent="-171450">
              <a:buFont typeface="Arial"/>
              <a:buChar char="•"/>
            </a:pPr>
            <a:r>
              <a:rPr lang="en-US" sz="900" kern="1200" dirty="0" smtClean="0">
                <a:solidFill>
                  <a:schemeClr val="tx1"/>
                </a:solidFill>
                <a:latin typeface="+mn-lt"/>
                <a:ea typeface="+mn-ea"/>
                <a:cs typeface="+mn-cs"/>
              </a:rPr>
              <a:t>Construction office opens in Nantes, France </a:t>
            </a:r>
          </a:p>
          <a:p>
            <a:pPr marL="171450" indent="-171450">
              <a:buFont typeface="Arial"/>
              <a:buChar char="•"/>
            </a:pPr>
            <a:r>
              <a:rPr lang="en-US" sz="900" kern="1200" dirty="0" smtClean="0">
                <a:solidFill>
                  <a:schemeClr val="tx1"/>
                </a:solidFill>
                <a:latin typeface="+mn-lt"/>
                <a:ea typeface="+mn-ea"/>
                <a:cs typeface="+mn-cs"/>
              </a:rPr>
              <a:t>Office opens in Inverness, Scotland </a:t>
            </a:r>
          </a:p>
          <a:p>
            <a:pPr marL="171450" indent="-171450">
              <a:buFont typeface="Arial"/>
              <a:buChar char="•"/>
            </a:pPr>
            <a:r>
              <a:rPr lang="en-US" sz="900" kern="1200" dirty="0" smtClean="0">
                <a:solidFill>
                  <a:schemeClr val="tx1"/>
                </a:solidFill>
                <a:latin typeface="+mn-lt"/>
                <a:ea typeface="+mn-ea"/>
                <a:cs typeface="+mn-cs"/>
              </a:rPr>
              <a:t>Office opens in Saratoga Springs, New York, USA </a:t>
            </a:r>
          </a:p>
          <a:p>
            <a:pPr marL="171450" indent="-171450">
              <a:buFont typeface="Arial"/>
              <a:buChar char="•"/>
            </a:pPr>
            <a:r>
              <a:rPr lang="en-US" sz="900" kern="1200" dirty="0" smtClean="0">
                <a:solidFill>
                  <a:schemeClr val="tx1"/>
                </a:solidFill>
                <a:latin typeface="+mn-lt"/>
                <a:ea typeface="+mn-ea"/>
                <a:cs typeface="+mn-cs"/>
              </a:rPr>
              <a:t>Biomass Services launched </a:t>
            </a:r>
          </a:p>
          <a:p>
            <a:pPr marL="171450" indent="-171450">
              <a:buFont typeface="Arial"/>
              <a:buChar char="•"/>
            </a:pPr>
            <a:r>
              <a:rPr lang="en-US" sz="900" kern="1200" dirty="0" err="1" smtClean="0">
                <a:solidFill>
                  <a:schemeClr val="tx1"/>
                </a:solidFill>
                <a:latin typeface="+mn-lt"/>
                <a:ea typeface="+mn-ea"/>
                <a:cs typeface="+mn-cs"/>
              </a:rPr>
              <a:t>WindManager</a:t>
            </a:r>
            <a:r>
              <a:rPr lang="en-US" sz="900" kern="1200" dirty="0" smtClean="0">
                <a:solidFill>
                  <a:schemeClr val="tx1"/>
                </a:solidFill>
                <a:latin typeface="+mn-lt"/>
                <a:ea typeface="+mn-ea"/>
                <a:cs typeface="+mn-cs"/>
              </a:rPr>
              <a:t> launched </a:t>
            </a:r>
          </a:p>
          <a:p>
            <a:pPr marL="0" indent="0">
              <a:buFont typeface="Arial"/>
              <a:buNone/>
            </a:pPr>
            <a:endParaRPr lang="en-US" sz="900" kern="1200" dirty="0" smtClean="0">
              <a:solidFill>
                <a:schemeClr val="tx1"/>
              </a:solidFill>
              <a:latin typeface="+mn-lt"/>
              <a:ea typeface="+mn-ea"/>
              <a:cs typeface="+mn-cs"/>
            </a:endParaRPr>
          </a:p>
        </p:txBody>
      </p:sp>
      <p:sp>
        <p:nvSpPr>
          <p:cNvPr id="18" name="TextBox 17"/>
          <p:cNvSpPr txBox="1"/>
          <p:nvPr userDrawn="1"/>
        </p:nvSpPr>
        <p:spPr>
          <a:xfrm>
            <a:off x="3635896" y="4888031"/>
            <a:ext cx="1944216" cy="1277273"/>
          </a:xfrm>
          <a:prstGeom prst="rect">
            <a:avLst/>
          </a:prstGeom>
          <a:noFill/>
        </p:spPr>
        <p:txBody>
          <a:bodyPr wrap="square" rtlCol="0">
            <a:spAutoFit/>
          </a:bodyPr>
          <a:lstStyle/>
          <a:p>
            <a:r>
              <a:rPr lang="en-US" sz="1400" b="1" kern="1200" dirty="0" smtClean="0">
                <a:solidFill>
                  <a:srgbClr val="1D4D79"/>
                </a:solidFill>
                <a:latin typeface="+mn-lt"/>
                <a:ea typeface="+mn-ea"/>
                <a:cs typeface="+mn-cs"/>
              </a:rPr>
              <a:t>2011</a:t>
            </a:r>
          </a:p>
          <a:p>
            <a:pPr marL="171450" indent="-171450">
              <a:buFont typeface="Arial"/>
              <a:buChar char="•"/>
            </a:pPr>
            <a:r>
              <a:rPr lang="en-US" sz="900" kern="1200" dirty="0" err="1" smtClean="0">
                <a:solidFill>
                  <a:schemeClr val="tx1"/>
                </a:solidFill>
                <a:latin typeface="+mn-lt"/>
                <a:ea typeface="+mn-ea"/>
                <a:cs typeface="+mn-cs"/>
              </a:rPr>
              <a:t>VuWind</a:t>
            </a:r>
            <a:r>
              <a:rPr lang="en-US" sz="900" kern="1200" dirty="0" smtClean="0">
                <a:solidFill>
                  <a:schemeClr val="tx1"/>
                </a:solidFill>
                <a:latin typeface="+mn-lt"/>
                <a:ea typeface="+mn-ea"/>
                <a:cs typeface="+mn-cs"/>
              </a:rPr>
              <a:t> launched </a:t>
            </a:r>
          </a:p>
          <a:p>
            <a:pPr marL="171450" indent="-171450">
              <a:buFont typeface="Arial"/>
              <a:buChar char="•"/>
            </a:pPr>
            <a:r>
              <a:rPr lang="en-US" sz="900" kern="1200" dirty="0" smtClean="0">
                <a:solidFill>
                  <a:schemeClr val="tx1"/>
                </a:solidFill>
                <a:latin typeface="+mn-lt"/>
                <a:ea typeface="+mn-ea"/>
                <a:cs typeface="+mn-cs"/>
              </a:rPr>
              <a:t>Shortlisted as renewable energy ‘Advisor of the Year’ </a:t>
            </a:r>
          </a:p>
          <a:p>
            <a:pPr marL="171450" indent="-171450">
              <a:buFont typeface="Arial"/>
              <a:buChar char="•"/>
            </a:pPr>
            <a:r>
              <a:rPr lang="en-US" sz="900" kern="1200" dirty="0" smtClean="0">
                <a:solidFill>
                  <a:schemeClr val="tx1"/>
                </a:solidFill>
                <a:latin typeface="+mn-lt"/>
                <a:ea typeface="+mn-ea"/>
                <a:cs typeface="+mn-cs"/>
              </a:rPr>
              <a:t>Office opens in Newcastle, England </a:t>
            </a:r>
          </a:p>
          <a:p>
            <a:pPr marL="171450" indent="-171450">
              <a:buFont typeface="Arial"/>
              <a:buChar char="•"/>
            </a:pPr>
            <a:r>
              <a:rPr lang="en-US" sz="900" kern="1200" dirty="0" smtClean="0">
                <a:solidFill>
                  <a:schemeClr val="tx1"/>
                </a:solidFill>
                <a:latin typeface="+mn-lt"/>
                <a:ea typeface="+mn-ea"/>
                <a:cs typeface="+mn-cs"/>
              </a:rPr>
              <a:t>Awarded ‘Safety Excellence’ award from E.ON</a:t>
            </a:r>
            <a:endParaRPr lang="en-US" sz="900" dirty="0"/>
          </a:p>
        </p:txBody>
      </p:sp>
      <p:sp>
        <p:nvSpPr>
          <p:cNvPr id="20" name="TextBox 19"/>
          <p:cNvSpPr txBox="1"/>
          <p:nvPr userDrawn="1"/>
        </p:nvSpPr>
        <p:spPr>
          <a:xfrm>
            <a:off x="4291233" y="2204864"/>
            <a:ext cx="2448272" cy="1000274"/>
          </a:xfrm>
          <a:prstGeom prst="rect">
            <a:avLst/>
          </a:prstGeom>
          <a:solidFill>
            <a:srgbClr val="FFFFFF">
              <a:alpha val="80000"/>
            </a:srgbClr>
          </a:solidFill>
        </p:spPr>
        <p:txBody>
          <a:bodyPr wrap="square" rtlCol="0">
            <a:spAutoFit/>
          </a:bodyPr>
          <a:lstStyle/>
          <a:p>
            <a:r>
              <a:rPr lang="en-US" sz="1400" b="1" kern="1200" dirty="0" smtClean="0">
                <a:solidFill>
                  <a:srgbClr val="31377B"/>
                </a:solidFill>
                <a:latin typeface="+mn-lt"/>
                <a:ea typeface="+mn-ea"/>
                <a:cs typeface="+mn-cs"/>
              </a:rPr>
              <a:t>2012</a:t>
            </a:r>
          </a:p>
          <a:p>
            <a:pPr marL="171450" indent="-171450">
              <a:buFont typeface="Arial"/>
              <a:buChar char="•"/>
            </a:pPr>
            <a:r>
              <a:rPr lang="en-US" sz="900" kern="1200" dirty="0" err="1" smtClean="0">
                <a:solidFill>
                  <a:schemeClr val="tx1"/>
                </a:solidFill>
                <a:latin typeface="+mn-lt"/>
                <a:ea typeface="+mn-ea"/>
                <a:cs typeface="+mn-cs"/>
              </a:rPr>
              <a:t>SeaRoc</a:t>
            </a:r>
            <a:r>
              <a:rPr lang="en-US" sz="900" kern="1200" dirty="0" smtClean="0">
                <a:solidFill>
                  <a:schemeClr val="tx1"/>
                </a:solidFill>
                <a:latin typeface="+mn-lt"/>
                <a:ea typeface="+mn-ea"/>
                <a:cs typeface="+mn-cs"/>
              </a:rPr>
              <a:t> &amp; </a:t>
            </a:r>
            <a:r>
              <a:rPr lang="en-US" sz="900" kern="1200" dirty="0" err="1" smtClean="0">
                <a:solidFill>
                  <a:schemeClr val="tx1"/>
                </a:solidFill>
                <a:latin typeface="+mn-lt"/>
                <a:ea typeface="+mn-ea"/>
                <a:cs typeface="+mn-cs"/>
              </a:rPr>
              <a:t>ZephIR</a:t>
            </a:r>
            <a:r>
              <a:rPr lang="en-US" sz="900" kern="1200" dirty="0" smtClean="0">
                <a:solidFill>
                  <a:schemeClr val="tx1"/>
                </a:solidFill>
                <a:latin typeface="+mn-lt"/>
                <a:ea typeface="+mn-ea"/>
                <a:cs typeface="+mn-cs"/>
              </a:rPr>
              <a:t> become sister companies </a:t>
            </a:r>
          </a:p>
          <a:p>
            <a:pPr marL="171450" indent="-171450">
              <a:buFont typeface="Arial"/>
              <a:buChar char="•"/>
            </a:pPr>
            <a:r>
              <a:rPr lang="en-US" sz="900" kern="1200" dirty="0" smtClean="0">
                <a:solidFill>
                  <a:schemeClr val="tx1"/>
                </a:solidFill>
                <a:latin typeface="+mn-lt"/>
                <a:ea typeface="+mn-ea"/>
                <a:cs typeface="+mn-cs"/>
              </a:rPr>
              <a:t>Achieved over 1GW onshore consenting </a:t>
            </a:r>
          </a:p>
          <a:p>
            <a:pPr marL="171450" indent="-171450">
              <a:buFont typeface="Arial"/>
              <a:buChar char="•"/>
            </a:pPr>
            <a:r>
              <a:rPr lang="en-US" sz="900" kern="1200" dirty="0" smtClean="0">
                <a:solidFill>
                  <a:schemeClr val="tx1"/>
                </a:solidFill>
                <a:latin typeface="+mn-lt"/>
                <a:ea typeface="+mn-ea"/>
                <a:cs typeface="+mn-cs"/>
              </a:rPr>
              <a:t>Ecology office opens in Newcastle, England </a:t>
            </a:r>
          </a:p>
          <a:p>
            <a:pPr marL="171450" indent="-171450">
              <a:buFont typeface="Arial"/>
              <a:buChar char="•"/>
            </a:pPr>
            <a:r>
              <a:rPr lang="en-US" sz="900" kern="1200" dirty="0" smtClean="0">
                <a:solidFill>
                  <a:schemeClr val="tx1"/>
                </a:solidFill>
                <a:latin typeface="+mn-lt"/>
                <a:ea typeface="+mn-ea"/>
                <a:cs typeface="+mn-cs"/>
              </a:rPr>
              <a:t>Construction opens in </a:t>
            </a:r>
            <a:r>
              <a:rPr lang="en-US" sz="900" kern="1200" dirty="0" err="1" smtClean="0">
                <a:solidFill>
                  <a:schemeClr val="tx1"/>
                </a:solidFill>
                <a:latin typeface="+mn-lt"/>
                <a:ea typeface="+mn-ea"/>
                <a:cs typeface="+mn-cs"/>
              </a:rPr>
              <a:t>Stirling</a:t>
            </a:r>
            <a:r>
              <a:rPr lang="en-US" sz="900" kern="1200" dirty="0" smtClean="0">
                <a:solidFill>
                  <a:schemeClr val="tx1"/>
                </a:solidFill>
                <a:latin typeface="+mn-lt"/>
                <a:ea typeface="+mn-ea"/>
                <a:cs typeface="+mn-cs"/>
              </a:rPr>
              <a:t>, Scotland </a:t>
            </a:r>
          </a:p>
          <a:p>
            <a:pPr marL="171450" indent="-171450">
              <a:buFont typeface="Arial"/>
              <a:buChar char="•"/>
            </a:pPr>
            <a:r>
              <a:rPr lang="en-US" sz="900" kern="1200" dirty="0" smtClean="0">
                <a:solidFill>
                  <a:schemeClr val="tx1"/>
                </a:solidFill>
                <a:latin typeface="+mn-lt"/>
                <a:ea typeface="+mn-ea"/>
                <a:cs typeface="+mn-cs"/>
              </a:rPr>
              <a:t>Office opens in London, England</a:t>
            </a:r>
            <a:endParaRPr lang="en-US" sz="900" dirty="0"/>
          </a:p>
        </p:txBody>
      </p:sp>
      <p:sp>
        <p:nvSpPr>
          <p:cNvPr id="21" name="TextBox 20"/>
          <p:cNvSpPr txBox="1"/>
          <p:nvPr userDrawn="1"/>
        </p:nvSpPr>
        <p:spPr>
          <a:xfrm>
            <a:off x="4795289" y="3951927"/>
            <a:ext cx="1944216" cy="861774"/>
          </a:xfrm>
          <a:prstGeom prst="rect">
            <a:avLst/>
          </a:prstGeom>
          <a:noFill/>
        </p:spPr>
        <p:txBody>
          <a:bodyPr wrap="square" rtlCol="0">
            <a:spAutoFit/>
          </a:bodyPr>
          <a:lstStyle/>
          <a:p>
            <a:r>
              <a:rPr lang="en-US" sz="1400" b="1" kern="1200" dirty="0" smtClean="0">
                <a:solidFill>
                  <a:srgbClr val="31377B"/>
                </a:solidFill>
                <a:latin typeface="+mn-lt"/>
                <a:ea typeface="+mn-ea"/>
                <a:cs typeface="+mn-cs"/>
              </a:rPr>
              <a:t>2013</a:t>
            </a:r>
          </a:p>
          <a:p>
            <a:pPr marL="171450" indent="-171450">
              <a:buFont typeface="Arial"/>
              <a:buChar char="•"/>
            </a:pPr>
            <a:r>
              <a:rPr lang="en-US" sz="900" kern="1200" dirty="0" smtClean="0">
                <a:solidFill>
                  <a:schemeClr val="tx1"/>
                </a:solidFill>
                <a:latin typeface="+mn-lt"/>
                <a:ea typeface="+mn-ea"/>
                <a:cs typeface="+mn-cs"/>
              </a:rPr>
              <a:t>Office opens in </a:t>
            </a:r>
            <a:r>
              <a:rPr lang="en-US" sz="900" kern="1200" dirty="0" err="1" smtClean="0">
                <a:solidFill>
                  <a:schemeClr val="tx1"/>
                </a:solidFill>
                <a:latin typeface="+mn-lt"/>
                <a:ea typeface="+mn-ea"/>
                <a:cs typeface="+mn-cs"/>
              </a:rPr>
              <a:t>Halmstad</a:t>
            </a:r>
            <a:r>
              <a:rPr lang="en-US" sz="900" kern="1200" dirty="0" smtClean="0">
                <a:solidFill>
                  <a:schemeClr val="tx1"/>
                </a:solidFill>
                <a:latin typeface="+mn-lt"/>
                <a:ea typeface="+mn-ea"/>
                <a:cs typeface="+mn-cs"/>
              </a:rPr>
              <a:t>, Sweden </a:t>
            </a:r>
          </a:p>
          <a:p>
            <a:pPr marL="171450" indent="-171450">
              <a:buFont typeface="Arial"/>
              <a:buChar char="•"/>
            </a:pPr>
            <a:r>
              <a:rPr lang="en-US" sz="900" kern="1200" dirty="0" smtClean="0">
                <a:solidFill>
                  <a:schemeClr val="tx1"/>
                </a:solidFill>
                <a:latin typeface="+mn-lt"/>
                <a:ea typeface="+mn-ea"/>
                <a:cs typeface="+mn-cs"/>
              </a:rPr>
              <a:t>Office opens in Dublin, Ireland </a:t>
            </a:r>
          </a:p>
          <a:p>
            <a:pPr marL="171450" indent="-171450">
              <a:buFont typeface="Arial"/>
              <a:buChar char="•"/>
            </a:pPr>
            <a:r>
              <a:rPr lang="en-US" sz="900" kern="1200" dirty="0" smtClean="0">
                <a:solidFill>
                  <a:schemeClr val="tx1"/>
                </a:solidFill>
                <a:latin typeface="+mn-lt"/>
                <a:ea typeface="+mn-ea"/>
                <a:cs typeface="+mn-cs"/>
              </a:rPr>
              <a:t>OFTO services managed 24/7 through </a:t>
            </a:r>
            <a:r>
              <a:rPr lang="en-US" sz="900" kern="1200" dirty="0" err="1" smtClean="0">
                <a:solidFill>
                  <a:schemeClr val="tx1"/>
                </a:solidFill>
                <a:latin typeface="+mn-lt"/>
                <a:ea typeface="+mn-ea"/>
                <a:cs typeface="+mn-cs"/>
              </a:rPr>
              <a:t>ControlCentre</a:t>
            </a:r>
            <a:r>
              <a:rPr lang="en-US" sz="900" kern="1200" dirty="0" smtClean="0">
                <a:solidFill>
                  <a:schemeClr val="tx1"/>
                </a:solidFill>
                <a:latin typeface="+mn-lt"/>
                <a:ea typeface="+mn-ea"/>
                <a:cs typeface="+mn-cs"/>
              </a:rPr>
              <a:t> </a:t>
            </a:r>
            <a:endParaRPr lang="en-US" sz="900" dirty="0"/>
          </a:p>
        </p:txBody>
      </p:sp>
      <p:sp>
        <p:nvSpPr>
          <p:cNvPr id="22" name="TextBox 21"/>
          <p:cNvSpPr txBox="1"/>
          <p:nvPr userDrawn="1"/>
        </p:nvSpPr>
        <p:spPr>
          <a:xfrm>
            <a:off x="6649027" y="3591887"/>
            <a:ext cx="1837392" cy="446276"/>
          </a:xfrm>
          <a:prstGeom prst="rect">
            <a:avLst/>
          </a:prstGeom>
          <a:noFill/>
        </p:spPr>
        <p:txBody>
          <a:bodyPr wrap="square" rtlCol="0">
            <a:spAutoFit/>
          </a:bodyPr>
          <a:lstStyle/>
          <a:p>
            <a:r>
              <a:rPr lang="en-US" sz="1400" b="1" kern="1200" dirty="0" smtClean="0">
                <a:solidFill>
                  <a:srgbClr val="401C7E"/>
                </a:solidFill>
                <a:latin typeface="+mn-lt"/>
                <a:ea typeface="+mn-ea"/>
                <a:cs typeface="+mn-cs"/>
              </a:rPr>
              <a:t>2015</a:t>
            </a:r>
          </a:p>
          <a:p>
            <a:pPr marL="171450" indent="-171450">
              <a:buFont typeface="Arial"/>
              <a:buChar char="•"/>
            </a:pPr>
            <a:r>
              <a:rPr lang="en-US" sz="900" kern="1200" dirty="0" smtClean="0">
                <a:solidFill>
                  <a:schemeClr val="tx1"/>
                </a:solidFill>
                <a:latin typeface="+mn-lt"/>
                <a:ea typeface="+mn-ea"/>
                <a:cs typeface="+mn-cs"/>
              </a:rPr>
              <a:t>Commenced turbine servicing </a:t>
            </a:r>
            <a:endParaRPr lang="en-US" sz="900" dirty="0"/>
          </a:p>
        </p:txBody>
      </p:sp>
      <p:sp>
        <p:nvSpPr>
          <p:cNvPr id="23" name="TextBox 22"/>
          <p:cNvSpPr txBox="1"/>
          <p:nvPr userDrawn="1"/>
        </p:nvSpPr>
        <p:spPr>
          <a:xfrm>
            <a:off x="5659385" y="1124744"/>
            <a:ext cx="1944216" cy="1000274"/>
          </a:xfrm>
          <a:prstGeom prst="rect">
            <a:avLst/>
          </a:prstGeom>
          <a:noFill/>
        </p:spPr>
        <p:txBody>
          <a:bodyPr wrap="square" rtlCol="0">
            <a:spAutoFit/>
          </a:bodyPr>
          <a:lstStyle/>
          <a:p>
            <a:r>
              <a:rPr lang="en-US" sz="1400" b="1" kern="1200" dirty="0" smtClean="0">
                <a:solidFill>
                  <a:srgbClr val="401C7E"/>
                </a:solidFill>
                <a:latin typeface="+mn-lt"/>
                <a:ea typeface="+mn-ea"/>
                <a:cs typeface="+mn-cs"/>
              </a:rPr>
              <a:t>2014</a:t>
            </a:r>
          </a:p>
          <a:p>
            <a:pPr marL="171450" indent="-171450">
              <a:buFont typeface="Arial"/>
              <a:buChar char="•"/>
            </a:pPr>
            <a:r>
              <a:rPr lang="en-US" sz="900" kern="1200" dirty="0" smtClean="0">
                <a:solidFill>
                  <a:schemeClr val="tx1"/>
                </a:solidFill>
                <a:latin typeface="+mn-lt"/>
                <a:ea typeface="+mn-ea"/>
                <a:cs typeface="+mn-cs"/>
              </a:rPr>
              <a:t>Office opens in </a:t>
            </a:r>
            <a:r>
              <a:rPr lang="en-US" sz="900" kern="1200" dirty="0" err="1" smtClean="0">
                <a:solidFill>
                  <a:schemeClr val="tx1"/>
                </a:solidFill>
                <a:latin typeface="+mn-lt"/>
                <a:ea typeface="+mn-ea"/>
                <a:cs typeface="+mn-cs"/>
              </a:rPr>
              <a:t>Stirling</a:t>
            </a:r>
            <a:r>
              <a:rPr lang="en-US" sz="900" kern="1200" dirty="0" smtClean="0">
                <a:solidFill>
                  <a:schemeClr val="tx1"/>
                </a:solidFill>
                <a:latin typeface="+mn-lt"/>
                <a:ea typeface="+mn-ea"/>
                <a:cs typeface="+mn-cs"/>
              </a:rPr>
              <a:t>, Scotland </a:t>
            </a:r>
          </a:p>
          <a:p>
            <a:pPr marL="171450" indent="-171450">
              <a:buFont typeface="Arial"/>
              <a:buChar char="•"/>
            </a:pPr>
            <a:r>
              <a:rPr lang="en-US" sz="900" kern="1200" dirty="0" smtClean="0">
                <a:solidFill>
                  <a:schemeClr val="tx1"/>
                </a:solidFill>
                <a:latin typeface="+mn-lt"/>
                <a:ea typeface="+mn-ea"/>
                <a:cs typeface="+mn-cs"/>
              </a:rPr>
              <a:t>Office opens in Seattle, USA </a:t>
            </a:r>
          </a:p>
          <a:p>
            <a:pPr marL="171450" indent="-171450">
              <a:buFont typeface="Arial"/>
              <a:buChar char="•"/>
            </a:pPr>
            <a:r>
              <a:rPr lang="en-US" sz="900" kern="1200" dirty="0" smtClean="0">
                <a:solidFill>
                  <a:schemeClr val="tx1"/>
                </a:solidFill>
                <a:latin typeface="+mn-lt"/>
                <a:ea typeface="+mn-ea"/>
                <a:cs typeface="+mn-cs"/>
              </a:rPr>
              <a:t>Office opens in Paris, France </a:t>
            </a:r>
          </a:p>
          <a:p>
            <a:pPr marL="171450" indent="-171450">
              <a:buFont typeface="Arial"/>
              <a:buChar char="•"/>
            </a:pPr>
            <a:r>
              <a:rPr lang="en-US" sz="900" kern="1200" dirty="0" smtClean="0">
                <a:solidFill>
                  <a:schemeClr val="tx1"/>
                </a:solidFill>
                <a:latin typeface="+mn-lt"/>
                <a:ea typeface="+mn-ea"/>
                <a:cs typeface="+mn-cs"/>
              </a:rPr>
              <a:t>Began commissioning and end of warranty turbine inspections</a:t>
            </a:r>
            <a:endParaRPr lang="en-US" sz="900" dirty="0"/>
          </a:p>
        </p:txBody>
      </p:sp>
      <p:cxnSp>
        <p:nvCxnSpPr>
          <p:cNvPr id="24" name="Straight Connector 23"/>
          <p:cNvCxnSpPr/>
          <p:nvPr userDrawn="1"/>
        </p:nvCxnSpPr>
        <p:spPr>
          <a:xfrm>
            <a:off x="185862" y="2740025"/>
            <a:ext cx="0" cy="6191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338262" y="3355975"/>
            <a:ext cx="0" cy="555625"/>
          </a:xfrm>
          <a:prstGeom prst="line">
            <a:avLst/>
          </a:prstGeom>
          <a:ln w="12700" cmpd="sng">
            <a:solidFill>
              <a:srgbClr val="118062"/>
            </a:solidFill>
            <a:headEnd type="ova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627665" y="2459566"/>
            <a:ext cx="0" cy="898878"/>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280556" y="2389011"/>
            <a:ext cx="0" cy="969433"/>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2452106" y="3344333"/>
            <a:ext cx="0" cy="493890"/>
          </a:xfrm>
          <a:prstGeom prst="line">
            <a:avLst/>
          </a:prstGeom>
          <a:ln w="12700" cmpd="sng">
            <a:solidFill>
              <a:srgbClr val="105E74"/>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794553" y="3358444"/>
            <a:ext cx="0" cy="747891"/>
          </a:xfrm>
          <a:prstGeom prst="line">
            <a:avLst/>
          </a:prstGeom>
          <a:ln w="12700" cmpd="sng">
            <a:solidFill>
              <a:srgbClr val="31377B"/>
            </a:solidFill>
            <a:headEnd type="ova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628996" y="3358444"/>
            <a:ext cx="0" cy="409223"/>
          </a:xfrm>
          <a:prstGeom prst="line">
            <a:avLst/>
          </a:prstGeom>
          <a:ln w="12700" cmpd="sng">
            <a:solidFill>
              <a:srgbClr val="401C7E"/>
            </a:solidFill>
            <a:head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16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795" y="6174184"/>
            <a:ext cx="9201086" cy="1431280"/>
          </a:xfrm>
          <a:prstGeom prst="rect">
            <a:avLst/>
          </a:prstGeom>
        </p:spPr>
      </p:pic>
      <p:sp>
        <p:nvSpPr>
          <p:cNvPr id="2" name="Date Placeholder 3"/>
          <p:cNvSpPr>
            <a:spLocks noGrp="1"/>
          </p:cNvSpPr>
          <p:nvPr>
            <p:ph type="dt" sz="half" idx="2"/>
          </p:nvPr>
        </p:nvSpPr>
        <p:spPr>
          <a:xfrm>
            <a:off x="7848932" y="6309320"/>
            <a:ext cx="971540" cy="250539"/>
          </a:xfrm>
          <a:prstGeom prst="rect">
            <a:avLst/>
          </a:prstGeom>
        </p:spPr>
        <p:txBody>
          <a:bodyPr/>
          <a:lstStyle>
            <a:lvl1pPr algn="r">
              <a:defRPr sz="900">
                <a:solidFill>
                  <a:srgbClr val="FFFFFF"/>
                </a:solidFill>
              </a:defRPr>
            </a:lvl1pPr>
          </a:lstStyle>
          <a:p>
            <a:pPr defTabSz="457200"/>
            <a:fld id="{70AF1520-B9E9-664D-A853-28EBD40D6C89}" type="datetime1">
              <a:rPr lang="en-GB" smtClean="0"/>
              <a:t>08/03/2016</a:t>
            </a:fld>
            <a:endParaRPr lang="en-US" dirty="0"/>
          </a:p>
        </p:txBody>
      </p:sp>
      <p:sp>
        <p:nvSpPr>
          <p:cNvPr id="3" name="Slide Number Placeholder 5"/>
          <p:cNvSpPr>
            <a:spLocks noGrp="1"/>
          </p:cNvSpPr>
          <p:nvPr>
            <p:ph type="sldNum" sz="quarter" idx="4"/>
          </p:nvPr>
        </p:nvSpPr>
        <p:spPr>
          <a:xfrm>
            <a:off x="239676" y="6346813"/>
            <a:ext cx="731924" cy="250539"/>
          </a:xfrm>
          <a:prstGeom prst="rect">
            <a:avLst/>
          </a:prstGeom>
        </p:spPr>
        <p:txBody>
          <a:bodyPr/>
          <a:lstStyle>
            <a:lvl1pPr algn="l">
              <a:defRPr sz="900">
                <a:solidFill>
                  <a:schemeClr val="bg1"/>
                </a:solidFill>
              </a:defRPr>
            </a:lvl1pPr>
          </a:lstStyle>
          <a:p>
            <a:pPr defTabSz="457200"/>
            <a:fld id="{3322E0C6-19E6-4340-B46E-5981A4C7A897}" type="slidenum">
              <a:rPr lang="en-US" smtClean="0"/>
              <a:pPr defTabSz="457200"/>
              <a:t>‹#›</a:t>
            </a:fld>
            <a:endParaRPr lang="en-US" dirty="0"/>
          </a:p>
        </p:txBody>
      </p:sp>
      <p:pic>
        <p:nvPicPr>
          <p:cNvPr id="6" name="Picture 5" descr="Arrow.png"/>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79512" y="6652102"/>
            <a:ext cx="96761" cy="72008"/>
          </a:xfrm>
          <a:prstGeom prst="rect">
            <a:avLst/>
          </a:prstGeom>
        </p:spPr>
      </p:pic>
      <p:pic>
        <p:nvPicPr>
          <p:cNvPr id="7" name="Picture 6" descr="Natural Power logo.png"/>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7596336" y="116632"/>
            <a:ext cx="1368182" cy="492565"/>
          </a:xfrm>
          <a:prstGeom prst="rect">
            <a:avLst/>
          </a:prstGeom>
        </p:spPr>
      </p:pic>
      <p:cxnSp>
        <p:nvCxnSpPr>
          <p:cNvPr id="8" name="Straight Connector 7"/>
          <p:cNvCxnSpPr/>
          <p:nvPr userDrawn="1"/>
        </p:nvCxnSpPr>
        <p:spPr>
          <a:xfrm flipH="1">
            <a:off x="179512" y="419097"/>
            <a:ext cx="7272808" cy="0"/>
          </a:xfrm>
          <a:prstGeom prst="line">
            <a:avLst/>
          </a:prstGeom>
          <a:ln w="15875">
            <a:gradFill flip="none" rotWithShape="1">
              <a:gsLst>
                <a:gs pos="0">
                  <a:srgbClr val="4B2582"/>
                </a:gs>
                <a:gs pos="100000">
                  <a:srgbClr val="118062"/>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6015997"/>
      </p:ext>
    </p:extLst>
  </p:cSld>
  <p:clrMap bg1="lt1" tx1="dk1" bg2="lt2" tx2="dk2" accent1="accent1" accent2="accent2" accent3="accent3" accent4="accent4" accent5="accent5" accent6="accent6" hlink="hlink" folHlink="folHlink"/>
  <p:sldLayoutIdLst>
    <p:sldLayoutId id="2147483661" r:id="rId1"/>
    <p:sldLayoutId id="2147483697" r:id="rId2"/>
    <p:sldLayoutId id="2147483663" r:id="rId3"/>
    <p:sldLayoutId id="2147483693" r:id="rId4"/>
    <p:sldLayoutId id="2147483694" r:id="rId5"/>
    <p:sldLayoutId id="2147483695" r:id="rId6"/>
    <p:sldLayoutId id="2147483696" r:id="rId7"/>
    <p:sldLayoutId id="2147483692" r:id="rId8"/>
    <p:sldLayoutId id="2147483664" r:id="rId9"/>
    <p:sldLayoutId id="2147483665" r:id="rId10"/>
    <p:sldLayoutId id="2147483666" r:id="rId11"/>
    <p:sldLayoutId id="2147483691" r:id="rId12"/>
    <p:sldLayoutId id="2147483690"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Power Curve Working Group, </a:t>
            </a:r>
            <a:r>
              <a:rPr lang="en-US" dirty="0" err="1" smtClean="0"/>
              <a:t>Senvion</a:t>
            </a:r>
            <a:r>
              <a:rPr lang="en-US" dirty="0" smtClean="0"/>
              <a:t>, Hamburg</a:t>
            </a:r>
            <a:endParaRPr lang="en-US" dirty="0"/>
          </a:p>
        </p:txBody>
      </p:sp>
      <p:sp>
        <p:nvSpPr>
          <p:cNvPr id="4" name="Text Placeholder 3"/>
          <p:cNvSpPr>
            <a:spLocks noGrp="1"/>
          </p:cNvSpPr>
          <p:nvPr>
            <p:ph type="body" sz="quarter" idx="13"/>
          </p:nvPr>
        </p:nvSpPr>
        <p:spPr/>
        <p:txBody>
          <a:bodyPr/>
          <a:lstStyle/>
          <a:p>
            <a:pPr defTabSz="914400">
              <a:spcBef>
                <a:spcPts val="0"/>
              </a:spcBef>
              <a:defRPr/>
            </a:pPr>
            <a:r>
              <a:rPr lang="en-US" sz="1200" dirty="0">
                <a:solidFill>
                  <a:prstClr val="black">
                    <a:lumMod val="75000"/>
                    <a:lumOff val="25000"/>
                  </a:prstClr>
                </a:solidFill>
                <a:cs typeface="Calibri"/>
              </a:rPr>
              <a:t>Daniel Marmander</a:t>
            </a:r>
          </a:p>
          <a:p>
            <a:pPr lvl="0" defTabSz="914400">
              <a:lnSpc>
                <a:spcPct val="120000"/>
              </a:lnSpc>
              <a:spcBef>
                <a:spcPts val="0"/>
              </a:spcBef>
              <a:defRPr/>
            </a:pPr>
            <a:r>
              <a:rPr lang="en-US" sz="1200" dirty="0" smtClean="0">
                <a:solidFill>
                  <a:prstClr val="black">
                    <a:lumMod val="75000"/>
                    <a:lumOff val="25000"/>
                  </a:prstClr>
                </a:solidFill>
                <a:cs typeface="Calibri"/>
              </a:rPr>
              <a:t>10</a:t>
            </a:r>
            <a:r>
              <a:rPr lang="en-US" sz="1200" baseline="30000" dirty="0" smtClean="0">
                <a:solidFill>
                  <a:prstClr val="black">
                    <a:lumMod val="75000"/>
                    <a:lumOff val="25000"/>
                  </a:prstClr>
                </a:solidFill>
                <a:cs typeface="Calibri"/>
              </a:rPr>
              <a:t>th</a:t>
            </a:r>
            <a:r>
              <a:rPr lang="en-US" sz="1200" dirty="0" smtClean="0">
                <a:solidFill>
                  <a:prstClr val="black">
                    <a:lumMod val="75000"/>
                    <a:lumOff val="25000"/>
                  </a:prstClr>
                </a:solidFill>
                <a:cs typeface="Calibri"/>
              </a:rPr>
              <a:t> March 2016</a:t>
            </a:r>
            <a:endParaRPr lang="en-US" sz="1200" dirty="0">
              <a:solidFill>
                <a:prstClr val="black">
                  <a:lumMod val="75000"/>
                  <a:lumOff val="25000"/>
                </a:prstClr>
              </a:solidFill>
              <a:cs typeface="Calibri"/>
            </a:endParaRPr>
          </a:p>
          <a:p>
            <a:pPr lvl="0" defTabSz="914400">
              <a:lnSpc>
                <a:spcPct val="120000"/>
              </a:lnSpc>
              <a:spcBef>
                <a:spcPts val="0"/>
              </a:spcBef>
              <a:defRPr/>
            </a:pPr>
            <a:endParaRPr lang="en-US" sz="1200" dirty="0">
              <a:solidFill>
                <a:prstClr val="black">
                  <a:lumMod val="75000"/>
                  <a:lumOff val="25000"/>
                </a:prstClr>
              </a:solidFill>
              <a:cs typeface="Calibri"/>
            </a:endParaRPr>
          </a:p>
        </p:txBody>
      </p:sp>
      <p:sp>
        <p:nvSpPr>
          <p:cNvPr id="3" name="Text Placeholder 2"/>
          <p:cNvSpPr>
            <a:spLocks noGrp="1"/>
          </p:cNvSpPr>
          <p:nvPr>
            <p:ph type="body" sz="quarter" idx="15"/>
          </p:nvPr>
        </p:nvSpPr>
        <p:spPr>
          <a:prstGeom prst="rect">
            <a:avLst/>
          </a:prstGeom>
        </p:spPr>
        <p:txBody>
          <a:bodyPr/>
          <a:lstStyle/>
          <a:p>
            <a:r>
              <a:rPr lang="en-US" sz="2800" dirty="0" smtClean="0"/>
              <a:t>Power curve interpolation</a:t>
            </a:r>
            <a:endParaRPr lang="en-US" sz="2800" dirty="0" smtClean="0"/>
          </a:p>
        </p:txBody>
      </p:sp>
    </p:spTree>
    <p:extLst>
      <p:ext uri="{BB962C8B-B14F-4D97-AF65-F5344CB8AC3E}">
        <p14:creationId xmlns:p14="http://schemas.microsoft.com/office/powerpoint/2010/main" val="1946501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endParaRPr lang="sv-SE" sz="1800" dirty="0" smtClean="0"/>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10</a:t>
            </a:fld>
            <a:endParaRPr lang="en-US" dirty="0"/>
          </a:p>
        </p:txBody>
      </p:sp>
      <p:cxnSp>
        <p:nvCxnSpPr>
          <p:cNvPr id="8" name="Straight Arrow Connector 7"/>
          <p:cNvCxnSpPr/>
          <p:nvPr/>
        </p:nvCxnSpPr>
        <p:spPr>
          <a:xfrm flipH="1" flipV="1">
            <a:off x="835270" y="1257301"/>
            <a:ext cx="8792" cy="4492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3253154" y="1257301"/>
                <a:ext cx="2532185" cy="13958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GB" i="1" smtClean="0">
                              <a:latin typeface="Cambria Math"/>
                            </a:rPr>
                          </m:ctrlPr>
                        </m:sSupPr>
                        <m:e>
                          <m:d>
                            <m:dPr>
                              <m:ctrlPr>
                                <a:rPr lang="en-GB" i="1" smtClean="0">
                                  <a:latin typeface="Cambria Math"/>
                                </a:rPr>
                              </m:ctrlPr>
                            </m:dPr>
                            <m:e>
                              <m:r>
                                <a:rPr lang="en-GB" i="1" smtClean="0">
                                  <a:latin typeface="Cambria Math"/>
                                </a:rPr>
                                <m:t>1+</m:t>
                              </m:r>
                              <m:r>
                                <a:rPr lang="en-GB" i="1" smtClean="0">
                                  <a:latin typeface="Cambria Math"/>
                                </a:rPr>
                                <m:t>𝑥</m:t>
                              </m:r>
                            </m:e>
                          </m:d>
                        </m:e>
                        <m:sup>
                          <m:r>
                            <a:rPr lang="en-GB" i="1" smtClean="0">
                              <a:latin typeface="Cambria Math"/>
                            </a:rPr>
                            <m:t>𝑛</m:t>
                          </m:r>
                        </m:sup>
                      </m:sSup>
                      <m:r>
                        <a:rPr lang="en-GB" i="1" smtClean="0">
                          <a:latin typeface="Cambria Math"/>
                        </a:rPr>
                        <m:t>=1+</m:t>
                      </m:r>
                      <m:f>
                        <m:fPr>
                          <m:ctrlPr>
                            <a:rPr lang="en-GB" i="1" smtClean="0">
                              <a:latin typeface="Cambria Math"/>
                            </a:rPr>
                          </m:ctrlPr>
                        </m:fPr>
                        <m:num>
                          <m:r>
                            <a:rPr lang="en-GB" i="1" smtClean="0">
                              <a:latin typeface="Cambria Math"/>
                            </a:rPr>
                            <m:t>𝑛𝑥</m:t>
                          </m:r>
                        </m:num>
                        <m:den>
                          <m:r>
                            <a:rPr lang="en-GB" i="1" smtClean="0">
                              <a:latin typeface="Cambria Math"/>
                            </a:rPr>
                            <m:t>1!</m:t>
                          </m:r>
                        </m:den>
                      </m:f>
                      <m:r>
                        <a:rPr lang="en-GB" i="1" smtClean="0">
                          <a:latin typeface="Cambria Math"/>
                        </a:rPr>
                        <m:t>+</m:t>
                      </m:r>
                      <m:f>
                        <m:fPr>
                          <m:ctrlPr>
                            <a:rPr lang="en-GB" i="1" smtClean="0">
                              <a:latin typeface="Cambria Math"/>
                            </a:rPr>
                          </m:ctrlPr>
                        </m:fPr>
                        <m:num>
                          <m:r>
                            <a:rPr lang="en-GB" i="1" smtClean="0">
                              <a:latin typeface="Cambria Math"/>
                            </a:rPr>
                            <m:t>𝑛</m:t>
                          </m:r>
                          <m:d>
                            <m:dPr>
                              <m:ctrlPr>
                                <a:rPr lang="en-GB" i="1" smtClean="0">
                                  <a:latin typeface="Cambria Math"/>
                                </a:rPr>
                              </m:ctrlPr>
                            </m:dPr>
                            <m:e>
                              <m:r>
                                <a:rPr lang="en-GB" i="1" smtClean="0">
                                  <a:latin typeface="Cambria Math"/>
                                </a:rPr>
                                <m:t>𝑛</m:t>
                              </m:r>
                              <m:r>
                                <a:rPr lang="en-GB" i="1" smtClean="0">
                                  <a:latin typeface="Cambria Math"/>
                                </a:rPr>
                                <m:t>−1</m:t>
                              </m:r>
                            </m:e>
                          </m:d>
                          <m:sSup>
                            <m:sSupPr>
                              <m:ctrlPr>
                                <a:rPr lang="en-GB" i="1" smtClean="0">
                                  <a:latin typeface="Cambria Math"/>
                                </a:rPr>
                              </m:ctrlPr>
                            </m:sSupPr>
                            <m:e>
                              <m:r>
                                <a:rPr lang="en-GB" i="1" smtClean="0">
                                  <a:latin typeface="Cambria Math"/>
                                </a:rPr>
                                <m:t>𝑥</m:t>
                              </m:r>
                            </m:e>
                            <m:sup>
                              <m:r>
                                <a:rPr lang="en-GB" i="1" smtClean="0">
                                  <a:latin typeface="Cambria Math"/>
                                </a:rPr>
                                <m:t>2</m:t>
                              </m:r>
                            </m:sup>
                          </m:sSup>
                        </m:num>
                        <m:den>
                          <m:r>
                            <a:rPr lang="en-GB" i="1" smtClean="0">
                              <a:latin typeface="Cambria Math"/>
                            </a:rPr>
                            <m:t>2!</m:t>
                          </m:r>
                        </m:den>
                      </m:f>
                      <m:r>
                        <a:rPr lang="en-GB" i="1" smtClean="0">
                          <a:latin typeface="Cambria Math"/>
                        </a:rPr>
                        <m:t>+…</m:t>
                      </m:r>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3253154" y="1257301"/>
                <a:ext cx="2532185" cy="1395895"/>
              </a:xfrm>
              <a:prstGeom prst="rect">
                <a:avLst/>
              </a:prstGeom>
              <a:blipFill rotWithShape="1">
                <a:blip r:embed="rId2"/>
                <a:stretch>
                  <a:fillRect/>
                </a:stretch>
              </a:blipFill>
            </p:spPr>
            <p:txBody>
              <a:bodyPr/>
              <a:lstStyle/>
              <a:p>
                <a:r>
                  <a:rPr lang="en-GB">
                    <a:noFill/>
                  </a:rPr>
                  <a:t> </a:t>
                </a:r>
              </a:p>
            </p:txBody>
          </p:sp>
        </mc:Fallback>
      </mc:AlternateContent>
      <p:sp>
        <p:nvSpPr>
          <p:cNvPr id="12" name="TextBox 11"/>
          <p:cNvSpPr txBox="1"/>
          <p:nvPr/>
        </p:nvSpPr>
        <p:spPr>
          <a:xfrm>
            <a:off x="211016" y="1369289"/>
            <a:ext cx="461665" cy="512320"/>
          </a:xfrm>
          <a:prstGeom prst="rect">
            <a:avLst/>
          </a:prstGeom>
          <a:noFill/>
        </p:spPr>
        <p:txBody>
          <a:bodyPr vert="vert270" wrap="none" rtlCol="0">
            <a:spAutoFit/>
          </a:bodyPr>
          <a:lstStyle/>
          <a:p>
            <a:r>
              <a:rPr lang="sv-SE" dirty="0" smtClean="0"/>
              <a:t>Cool</a:t>
            </a:r>
            <a:endParaRPr lang="en-GB" dirty="0"/>
          </a:p>
        </p:txBody>
      </p:sp>
      <p:sp>
        <p:nvSpPr>
          <p:cNvPr id="14" name="TextBox 13"/>
          <p:cNvSpPr txBox="1"/>
          <p:nvPr/>
        </p:nvSpPr>
        <p:spPr>
          <a:xfrm>
            <a:off x="211016" y="4453691"/>
            <a:ext cx="461665" cy="1149995"/>
          </a:xfrm>
          <a:prstGeom prst="rect">
            <a:avLst/>
          </a:prstGeom>
          <a:noFill/>
        </p:spPr>
        <p:txBody>
          <a:bodyPr vert="vert270" wrap="none" rtlCol="0">
            <a:spAutoFit/>
          </a:bodyPr>
          <a:lstStyle/>
          <a:p>
            <a:r>
              <a:rPr lang="sv-SE" dirty="0" smtClean="0"/>
              <a:t>Not so cool</a:t>
            </a:r>
            <a:endParaRPr lang="en-GB" dirty="0"/>
          </a:p>
        </p:txBody>
      </p:sp>
    </p:spTree>
    <p:extLst>
      <p:ext uri="{BB962C8B-B14F-4D97-AF65-F5344CB8AC3E}">
        <p14:creationId xmlns:p14="http://schemas.microsoft.com/office/powerpoint/2010/main" val="1233483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endParaRPr lang="sv-SE" sz="1800" dirty="0" smtClean="0"/>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11</a:t>
            </a:fld>
            <a:endParaRPr lang="en-US" dirty="0"/>
          </a:p>
        </p:txBody>
      </p:sp>
      <p:cxnSp>
        <p:nvCxnSpPr>
          <p:cNvPr id="8" name="Straight Arrow Connector 7"/>
          <p:cNvCxnSpPr/>
          <p:nvPr/>
        </p:nvCxnSpPr>
        <p:spPr>
          <a:xfrm flipH="1" flipV="1">
            <a:off x="835270" y="1257301"/>
            <a:ext cx="8792" cy="4492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1204546" y="1369289"/>
                <a:ext cx="2532185" cy="13958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GB" i="1" smtClean="0">
                              <a:latin typeface="Cambria Math"/>
                            </a:rPr>
                          </m:ctrlPr>
                        </m:sSupPr>
                        <m:e>
                          <m:d>
                            <m:dPr>
                              <m:ctrlPr>
                                <a:rPr lang="en-GB" i="1" smtClean="0">
                                  <a:latin typeface="Cambria Math"/>
                                </a:rPr>
                              </m:ctrlPr>
                            </m:dPr>
                            <m:e>
                              <m:r>
                                <a:rPr lang="en-GB" i="1" smtClean="0">
                                  <a:latin typeface="Cambria Math"/>
                                </a:rPr>
                                <m:t>1+</m:t>
                              </m:r>
                              <m:r>
                                <a:rPr lang="en-GB" i="1" smtClean="0">
                                  <a:latin typeface="Cambria Math"/>
                                </a:rPr>
                                <m:t>𝑥</m:t>
                              </m:r>
                            </m:e>
                          </m:d>
                        </m:e>
                        <m:sup>
                          <m:r>
                            <a:rPr lang="en-GB" i="1" smtClean="0">
                              <a:latin typeface="Cambria Math"/>
                            </a:rPr>
                            <m:t>𝑛</m:t>
                          </m:r>
                        </m:sup>
                      </m:sSup>
                      <m:r>
                        <a:rPr lang="en-GB" i="1" smtClean="0">
                          <a:latin typeface="Cambria Math"/>
                        </a:rPr>
                        <m:t>=1+</m:t>
                      </m:r>
                      <m:f>
                        <m:fPr>
                          <m:ctrlPr>
                            <a:rPr lang="en-GB" i="1" smtClean="0">
                              <a:latin typeface="Cambria Math"/>
                            </a:rPr>
                          </m:ctrlPr>
                        </m:fPr>
                        <m:num>
                          <m:r>
                            <a:rPr lang="en-GB" i="1" smtClean="0">
                              <a:latin typeface="Cambria Math"/>
                            </a:rPr>
                            <m:t>𝑛𝑥</m:t>
                          </m:r>
                        </m:num>
                        <m:den>
                          <m:r>
                            <a:rPr lang="en-GB" i="1" smtClean="0">
                              <a:latin typeface="Cambria Math"/>
                            </a:rPr>
                            <m:t>1!</m:t>
                          </m:r>
                        </m:den>
                      </m:f>
                      <m:r>
                        <a:rPr lang="en-GB" i="1" smtClean="0">
                          <a:latin typeface="Cambria Math"/>
                        </a:rPr>
                        <m:t>+</m:t>
                      </m:r>
                      <m:f>
                        <m:fPr>
                          <m:ctrlPr>
                            <a:rPr lang="en-GB" i="1" smtClean="0">
                              <a:latin typeface="Cambria Math"/>
                            </a:rPr>
                          </m:ctrlPr>
                        </m:fPr>
                        <m:num>
                          <m:r>
                            <a:rPr lang="en-GB" i="1" smtClean="0">
                              <a:latin typeface="Cambria Math"/>
                            </a:rPr>
                            <m:t>𝑛</m:t>
                          </m:r>
                          <m:d>
                            <m:dPr>
                              <m:ctrlPr>
                                <a:rPr lang="en-GB" i="1" smtClean="0">
                                  <a:latin typeface="Cambria Math"/>
                                </a:rPr>
                              </m:ctrlPr>
                            </m:dPr>
                            <m:e>
                              <m:r>
                                <a:rPr lang="en-GB" i="1" smtClean="0">
                                  <a:latin typeface="Cambria Math"/>
                                </a:rPr>
                                <m:t>𝑛</m:t>
                              </m:r>
                              <m:r>
                                <a:rPr lang="en-GB" i="1" smtClean="0">
                                  <a:latin typeface="Cambria Math"/>
                                </a:rPr>
                                <m:t>−1</m:t>
                              </m:r>
                            </m:e>
                          </m:d>
                          <m:sSup>
                            <m:sSupPr>
                              <m:ctrlPr>
                                <a:rPr lang="en-GB" i="1" smtClean="0">
                                  <a:latin typeface="Cambria Math"/>
                                </a:rPr>
                              </m:ctrlPr>
                            </m:sSupPr>
                            <m:e>
                              <m:r>
                                <a:rPr lang="en-GB" i="1" smtClean="0">
                                  <a:latin typeface="Cambria Math"/>
                                </a:rPr>
                                <m:t>𝑥</m:t>
                              </m:r>
                            </m:e>
                            <m:sup>
                              <m:r>
                                <a:rPr lang="en-GB" i="1" smtClean="0">
                                  <a:latin typeface="Cambria Math"/>
                                </a:rPr>
                                <m:t>2</m:t>
                              </m:r>
                            </m:sup>
                          </m:sSup>
                        </m:num>
                        <m:den>
                          <m:r>
                            <a:rPr lang="en-GB" i="1" smtClean="0">
                              <a:latin typeface="Cambria Math"/>
                            </a:rPr>
                            <m:t>2!</m:t>
                          </m:r>
                        </m:den>
                      </m:f>
                      <m:r>
                        <a:rPr lang="en-GB" i="1" smtClean="0">
                          <a:latin typeface="Cambria Math"/>
                        </a:rPr>
                        <m:t>+…</m:t>
                      </m:r>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1204546" y="1369289"/>
                <a:ext cx="2532185" cy="1395895"/>
              </a:xfrm>
              <a:prstGeom prst="rect">
                <a:avLst/>
              </a:prstGeom>
              <a:blipFill rotWithShape="1">
                <a:blip r:embed="rId2"/>
                <a:stretch>
                  <a:fillRect/>
                </a:stretch>
              </a:blipFill>
            </p:spPr>
            <p:txBody>
              <a:bodyPr/>
              <a:lstStyle/>
              <a:p>
                <a:r>
                  <a:rPr lang="en-GB">
                    <a:noFill/>
                  </a:rPr>
                  <a:t> </a:t>
                </a:r>
              </a:p>
            </p:txBody>
          </p:sp>
        </mc:Fallback>
      </mc:AlternateContent>
      <p:sp>
        <p:nvSpPr>
          <p:cNvPr id="12" name="TextBox 11"/>
          <p:cNvSpPr txBox="1"/>
          <p:nvPr/>
        </p:nvSpPr>
        <p:spPr>
          <a:xfrm>
            <a:off x="211016" y="1369289"/>
            <a:ext cx="461665" cy="512320"/>
          </a:xfrm>
          <a:prstGeom prst="rect">
            <a:avLst/>
          </a:prstGeom>
          <a:noFill/>
        </p:spPr>
        <p:txBody>
          <a:bodyPr vert="vert270" wrap="none" rtlCol="0">
            <a:spAutoFit/>
          </a:bodyPr>
          <a:lstStyle/>
          <a:p>
            <a:r>
              <a:rPr lang="sv-SE" dirty="0" smtClean="0"/>
              <a:t>Cool</a:t>
            </a:r>
            <a:endParaRPr lang="en-GB" dirty="0"/>
          </a:p>
        </p:txBody>
      </p:sp>
      <p:sp>
        <p:nvSpPr>
          <p:cNvPr id="14" name="TextBox 13"/>
          <p:cNvSpPr txBox="1"/>
          <p:nvPr/>
        </p:nvSpPr>
        <p:spPr>
          <a:xfrm>
            <a:off x="211016" y="4453691"/>
            <a:ext cx="461665" cy="1149995"/>
          </a:xfrm>
          <a:prstGeom prst="rect">
            <a:avLst/>
          </a:prstGeom>
          <a:noFill/>
        </p:spPr>
        <p:txBody>
          <a:bodyPr vert="vert270" wrap="none" rtlCol="0">
            <a:spAutoFit/>
          </a:bodyPr>
          <a:lstStyle/>
          <a:p>
            <a:r>
              <a:rPr lang="sv-SE" dirty="0" smtClean="0"/>
              <a:t>Not so cool</a:t>
            </a:r>
            <a:endParaRPr lang="en-GB" dirty="0"/>
          </a:p>
        </p:txBody>
      </p:sp>
      <p:cxnSp>
        <p:nvCxnSpPr>
          <p:cNvPr id="11" name="Straight Arrow Connector 10"/>
          <p:cNvCxnSpPr/>
          <p:nvPr/>
        </p:nvCxnSpPr>
        <p:spPr>
          <a:xfrm>
            <a:off x="844062" y="5750169"/>
            <a:ext cx="75496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44062" y="5886224"/>
            <a:ext cx="1690527" cy="369332"/>
          </a:xfrm>
          <a:prstGeom prst="rect">
            <a:avLst/>
          </a:prstGeom>
          <a:noFill/>
        </p:spPr>
        <p:txBody>
          <a:bodyPr vert="horz" wrap="none" rtlCol="0">
            <a:spAutoFit/>
          </a:bodyPr>
          <a:lstStyle/>
          <a:p>
            <a:r>
              <a:rPr lang="sv-SE" dirty="0" smtClean="0"/>
              <a:t>Very impractical</a:t>
            </a:r>
            <a:endParaRPr lang="en-GB" dirty="0"/>
          </a:p>
        </p:txBody>
      </p:sp>
      <p:sp>
        <p:nvSpPr>
          <p:cNvPr id="15" name="TextBox 14"/>
          <p:cNvSpPr txBox="1"/>
          <p:nvPr/>
        </p:nvSpPr>
        <p:spPr>
          <a:xfrm>
            <a:off x="7235723" y="5868020"/>
            <a:ext cx="976293" cy="369332"/>
          </a:xfrm>
          <a:prstGeom prst="rect">
            <a:avLst/>
          </a:prstGeom>
          <a:noFill/>
        </p:spPr>
        <p:txBody>
          <a:bodyPr vert="horz" wrap="none" rtlCol="0">
            <a:spAutoFit/>
          </a:bodyPr>
          <a:lstStyle/>
          <a:p>
            <a:r>
              <a:rPr lang="sv-SE" dirty="0" smtClean="0"/>
              <a:t>Practical</a:t>
            </a:r>
            <a:endParaRPr lang="en-GB" dirty="0"/>
          </a:p>
        </p:txBody>
      </p:sp>
    </p:spTree>
    <p:extLst>
      <p:ext uri="{BB962C8B-B14F-4D97-AF65-F5344CB8AC3E}">
        <p14:creationId xmlns:p14="http://schemas.microsoft.com/office/powerpoint/2010/main" val="4097173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endParaRPr lang="sv-SE" sz="1800" dirty="0" smtClean="0"/>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12</a:t>
            </a:fld>
            <a:endParaRPr lang="en-US" dirty="0"/>
          </a:p>
        </p:txBody>
      </p:sp>
      <p:cxnSp>
        <p:nvCxnSpPr>
          <p:cNvPr id="8" name="Straight Arrow Connector 7"/>
          <p:cNvCxnSpPr/>
          <p:nvPr/>
        </p:nvCxnSpPr>
        <p:spPr>
          <a:xfrm flipH="1" flipV="1">
            <a:off x="835270" y="1257301"/>
            <a:ext cx="8792" cy="4492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1204546" y="1369289"/>
                <a:ext cx="2532185" cy="13958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GB" i="1" smtClean="0">
                              <a:latin typeface="Cambria Math"/>
                            </a:rPr>
                          </m:ctrlPr>
                        </m:sSupPr>
                        <m:e>
                          <m:d>
                            <m:dPr>
                              <m:ctrlPr>
                                <a:rPr lang="en-GB" i="1" smtClean="0">
                                  <a:latin typeface="Cambria Math"/>
                                </a:rPr>
                              </m:ctrlPr>
                            </m:dPr>
                            <m:e>
                              <m:r>
                                <a:rPr lang="en-GB" i="1" smtClean="0">
                                  <a:latin typeface="Cambria Math"/>
                                </a:rPr>
                                <m:t>1+</m:t>
                              </m:r>
                              <m:r>
                                <a:rPr lang="en-GB" i="1" smtClean="0">
                                  <a:latin typeface="Cambria Math"/>
                                </a:rPr>
                                <m:t>𝑥</m:t>
                              </m:r>
                            </m:e>
                          </m:d>
                        </m:e>
                        <m:sup>
                          <m:r>
                            <a:rPr lang="en-GB" i="1" smtClean="0">
                              <a:latin typeface="Cambria Math"/>
                            </a:rPr>
                            <m:t>𝑛</m:t>
                          </m:r>
                        </m:sup>
                      </m:sSup>
                      <m:r>
                        <a:rPr lang="en-GB" i="1" smtClean="0">
                          <a:latin typeface="Cambria Math"/>
                        </a:rPr>
                        <m:t>=1+</m:t>
                      </m:r>
                      <m:f>
                        <m:fPr>
                          <m:ctrlPr>
                            <a:rPr lang="en-GB" i="1" smtClean="0">
                              <a:latin typeface="Cambria Math"/>
                            </a:rPr>
                          </m:ctrlPr>
                        </m:fPr>
                        <m:num>
                          <m:r>
                            <a:rPr lang="en-GB" i="1" smtClean="0">
                              <a:latin typeface="Cambria Math"/>
                            </a:rPr>
                            <m:t>𝑛𝑥</m:t>
                          </m:r>
                        </m:num>
                        <m:den>
                          <m:r>
                            <a:rPr lang="en-GB" i="1" smtClean="0">
                              <a:latin typeface="Cambria Math"/>
                            </a:rPr>
                            <m:t>1!</m:t>
                          </m:r>
                        </m:den>
                      </m:f>
                      <m:r>
                        <a:rPr lang="en-GB" i="1" smtClean="0">
                          <a:latin typeface="Cambria Math"/>
                        </a:rPr>
                        <m:t>+</m:t>
                      </m:r>
                      <m:f>
                        <m:fPr>
                          <m:ctrlPr>
                            <a:rPr lang="en-GB" i="1" smtClean="0">
                              <a:latin typeface="Cambria Math"/>
                            </a:rPr>
                          </m:ctrlPr>
                        </m:fPr>
                        <m:num>
                          <m:r>
                            <a:rPr lang="en-GB" i="1" smtClean="0">
                              <a:latin typeface="Cambria Math"/>
                            </a:rPr>
                            <m:t>𝑛</m:t>
                          </m:r>
                          <m:d>
                            <m:dPr>
                              <m:ctrlPr>
                                <a:rPr lang="en-GB" i="1" smtClean="0">
                                  <a:latin typeface="Cambria Math"/>
                                </a:rPr>
                              </m:ctrlPr>
                            </m:dPr>
                            <m:e>
                              <m:r>
                                <a:rPr lang="en-GB" i="1" smtClean="0">
                                  <a:latin typeface="Cambria Math"/>
                                </a:rPr>
                                <m:t>𝑛</m:t>
                              </m:r>
                              <m:r>
                                <a:rPr lang="en-GB" i="1" smtClean="0">
                                  <a:latin typeface="Cambria Math"/>
                                </a:rPr>
                                <m:t>−1</m:t>
                              </m:r>
                            </m:e>
                          </m:d>
                          <m:sSup>
                            <m:sSupPr>
                              <m:ctrlPr>
                                <a:rPr lang="en-GB" i="1" smtClean="0">
                                  <a:latin typeface="Cambria Math"/>
                                </a:rPr>
                              </m:ctrlPr>
                            </m:sSupPr>
                            <m:e>
                              <m:r>
                                <a:rPr lang="en-GB" i="1" smtClean="0">
                                  <a:latin typeface="Cambria Math"/>
                                </a:rPr>
                                <m:t>𝑥</m:t>
                              </m:r>
                            </m:e>
                            <m:sup>
                              <m:r>
                                <a:rPr lang="en-GB" i="1" smtClean="0">
                                  <a:latin typeface="Cambria Math"/>
                                </a:rPr>
                                <m:t>2</m:t>
                              </m:r>
                            </m:sup>
                          </m:sSup>
                        </m:num>
                        <m:den>
                          <m:r>
                            <a:rPr lang="en-GB" i="1" smtClean="0">
                              <a:latin typeface="Cambria Math"/>
                            </a:rPr>
                            <m:t>2!</m:t>
                          </m:r>
                        </m:den>
                      </m:f>
                      <m:r>
                        <a:rPr lang="en-GB" i="1" smtClean="0">
                          <a:latin typeface="Cambria Math"/>
                        </a:rPr>
                        <m:t>+…</m:t>
                      </m:r>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1204546" y="1369289"/>
                <a:ext cx="2532185" cy="1395895"/>
              </a:xfrm>
              <a:prstGeom prst="rect">
                <a:avLst/>
              </a:prstGeom>
              <a:blipFill rotWithShape="1">
                <a:blip r:embed="rId2"/>
                <a:stretch>
                  <a:fillRect/>
                </a:stretch>
              </a:blipFill>
            </p:spPr>
            <p:txBody>
              <a:bodyPr/>
              <a:lstStyle/>
              <a:p>
                <a:r>
                  <a:rPr lang="en-GB">
                    <a:noFill/>
                  </a:rPr>
                  <a:t> </a:t>
                </a:r>
              </a:p>
            </p:txBody>
          </p:sp>
        </mc:Fallback>
      </mc:AlternateContent>
      <p:sp>
        <p:nvSpPr>
          <p:cNvPr id="12" name="TextBox 11"/>
          <p:cNvSpPr txBox="1"/>
          <p:nvPr/>
        </p:nvSpPr>
        <p:spPr>
          <a:xfrm>
            <a:off x="211016" y="1369289"/>
            <a:ext cx="461665" cy="512320"/>
          </a:xfrm>
          <a:prstGeom prst="rect">
            <a:avLst/>
          </a:prstGeom>
          <a:noFill/>
        </p:spPr>
        <p:txBody>
          <a:bodyPr vert="vert270" wrap="none" rtlCol="0">
            <a:spAutoFit/>
          </a:bodyPr>
          <a:lstStyle/>
          <a:p>
            <a:r>
              <a:rPr lang="sv-SE" dirty="0" smtClean="0"/>
              <a:t>Cool</a:t>
            </a:r>
            <a:endParaRPr lang="en-GB" dirty="0"/>
          </a:p>
        </p:txBody>
      </p:sp>
      <p:sp>
        <p:nvSpPr>
          <p:cNvPr id="14" name="TextBox 13"/>
          <p:cNvSpPr txBox="1"/>
          <p:nvPr/>
        </p:nvSpPr>
        <p:spPr>
          <a:xfrm>
            <a:off x="211016" y="4453691"/>
            <a:ext cx="461665" cy="1149995"/>
          </a:xfrm>
          <a:prstGeom prst="rect">
            <a:avLst/>
          </a:prstGeom>
          <a:noFill/>
        </p:spPr>
        <p:txBody>
          <a:bodyPr vert="vert270" wrap="none" rtlCol="0">
            <a:spAutoFit/>
          </a:bodyPr>
          <a:lstStyle/>
          <a:p>
            <a:r>
              <a:rPr lang="sv-SE" dirty="0" smtClean="0"/>
              <a:t>Not so cool</a:t>
            </a:r>
            <a:endParaRPr lang="en-GB" dirty="0"/>
          </a:p>
        </p:txBody>
      </p:sp>
      <p:cxnSp>
        <p:nvCxnSpPr>
          <p:cNvPr id="11" name="Straight Arrow Connector 10"/>
          <p:cNvCxnSpPr/>
          <p:nvPr/>
        </p:nvCxnSpPr>
        <p:spPr>
          <a:xfrm>
            <a:off x="844062" y="5750169"/>
            <a:ext cx="75496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44062" y="5886224"/>
            <a:ext cx="1690527" cy="369332"/>
          </a:xfrm>
          <a:prstGeom prst="rect">
            <a:avLst/>
          </a:prstGeom>
          <a:noFill/>
        </p:spPr>
        <p:txBody>
          <a:bodyPr vert="horz" wrap="none" rtlCol="0">
            <a:spAutoFit/>
          </a:bodyPr>
          <a:lstStyle/>
          <a:p>
            <a:r>
              <a:rPr lang="sv-SE" dirty="0" smtClean="0"/>
              <a:t>Very impractical</a:t>
            </a:r>
            <a:endParaRPr lang="en-GB" dirty="0"/>
          </a:p>
        </p:txBody>
      </p:sp>
      <p:sp>
        <p:nvSpPr>
          <p:cNvPr id="15" name="TextBox 14"/>
          <p:cNvSpPr txBox="1"/>
          <p:nvPr/>
        </p:nvSpPr>
        <p:spPr>
          <a:xfrm>
            <a:off x="7235723" y="5868020"/>
            <a:ext cx="976293" cy="369332"/>
          </a:xfrm>
          <a:prstGeom prst="rect">
            <a:avLst/>
          </a:prstGeom>
          <a:noFill/>
        </p:spPr>
        <p:txBody>
          <a:bodyPr vert="horz" wrap="none" rtlCol="0">
            <a:spAutoFit/>
          </a:bodyPr>
          <a:lstStyle/>
          <a:p>
            <a:r>
              <a:rPr lang="sv-SE" dirty="0" smtClean="0"/>
              <a:t>Practical</a:t>
            </a:r>
            <a:endParaRPr lang="en-GB" dirty="0"/>
          </a:p>
        </p:txBody>
      </p:sp>
      <p:sp>
        <p:nvSpPr>
          <p:cNvPr id="16" name="TextBox 15"/>
          <p:cNvSpPr txBox="1"/>
          <p:nvPr/>
        </p:nvSpPr>
        <p:spPr>
          <a:xfrm>
            <a:off x="6145476" y="5116583"/>
            <a:ext cx="2180493" cy="369332"/>
          </a:xfrm>
          <a:prstGeom prst="rect">
            <a:avLst/>
          </a:prstGeom>
          <a:noFill/>
        </p:spPr>
        <p:txBody>
          <a:bodyPr wrap="square" rtlCol="0">
            <a:spAutoFit/>
          </a:bodyPr>
          <a:lstStyle/>
          <a:p>
            <a:r>
              <a:rPr lang="sv-SE" dirty="0" smtClean="0"/>
              <a:t>Linear interpolations</a:t>
            </a:r>
            <a:endParaRPr lang="en-GB" dirty="0"/>
          </a:p>
        </p:txBody>
      </p:sp>
    </p:spTree>
    <p:extLst>
      <p:ext uri="{BB962C8B-B14F-4D97-AF65-F5344CB8AC3E}">
        <p14:creationId xmlns:p14="http://schemas.microsoft.com/office/powerpoint/2010/main" val="724823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r>
              <a:rPr lang="sv-SE" sz="2800" dirty="0" smtClean="0"/>
              <a:t>Alternative solution, that should be good enough</a:t>
            </a:r>
          </a:p>
          <a:p>
            <a:pPr marL="0" indent="0"/>
            <a:endParaRPr lang="sv-SE" sz="1400" dirty="0" smtClean="0"/>
          </a:p>
          <a:p>
            <a:pPr marL="0" indent="0"/>
            <a:r>
              <a:rPr lang="sv-SE" sz="1800" dirty="0" smtClean="0"/>
              <a:t>1. Use IEC values as first guess for our instant power curve</a:t>
            </a:r>
          </a:p>
          <a:p>
            <a:pPr marL="0" indent="0"/>
            <a:endParaRPr lang="sv-SE" sz="1800" dirty="0" smtClean="0"/>
          </a:p>
          <a:p>
            <a:pPr marL="0" indent="0"/>
            <a:r>
              <a:rPr lang="sv-SE" sz="1800" dirty="0" smtClean="0"/>
              <a:t>2. Use spline interpolation between points in instant power curve</a:t>
            </a:r>
          </a:p>
          <a:p>
            <a:pPr marL="0" indent="0"/>
            <a:endParaRPr lang="sv-SE" sz="1800" dirty="0" smtClean="0"/>
          </a:p>
          <a:p>
            <a:pPr marL="0" indent="0"/>
            <a:r>
              <a:rPr lang="sv-SE" sz="1800" dirty="0" smtClean="0"/>
              <a:t>3. Calculate area in each bin</a:t>
            </a:r>
          </a:p>
          <a:p>
            <a:pPr marL="0" indent="0"/>
            <a:endParaRPr lang="sv-SE" sz="1800" dirty="0" smtClean="0"/>
          </a:p>
          <a:p>
            <a:pPr marL="0" indent="0"/>
            <a:r>
              <a:rPr lang="sv-SE" sz="1800" dirty="0" smtClean="0"/>
              <a:t>4. If the calculated area does not match the IEC area, then adjust the estimated point, and redo 2. and onwards. Continue until error is low enough. This can be implemented recursively.</a:t>
            </a:r>
          </a:p>
          <a:p>
            <a:pPr marL="0" indent="0"/>
            <a:endParaRPr lang="sv-SE" sz="1800" dirty="0"/>
          </a:p>
          <a:p>
            <a:pPr marL="0" indent="0"/>
            <a:r>
              <a:rPr lang="sv-SE" sz="1800" dirty="0" smtClean="0"/>
              <a:t>Within less than 10 levels of recursion, solution rounds to the same kW.</a:t>
            </a:r>
          </a:p>
          <a:p>
            <a:pPr marL="0" indent="0"/>
            <a:r>
              <a:rPr lang="sv-SE" sz="1800" dirty="0" smtClean="0"/>
              <a:t> </a:t>
            </a:r>
          </a:p>
          <a:p>
            <a:pPr marL="0" indent="0"/>
            <a:r>
              <a:rPr lang="sv-SE" sz="1800" dirty="0" smtClean="0"/>
              <a:t>It seems that 3 degrees is enough for the spline interpolation, which isn’t surprising given the expected shape of a power curve.</a:t>
            </a:r>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13</a:t>
            </a:fld>
            <a:endParaRPr lang="en-US" dirty="0"/>
          </a:p>
        </p:txBody>
      </p:sp>
    </p:spTree>
    <p:extLst>
      <p:ext uri="{BB962C8B-B14F-4D97-AF65-F5344CB8AC3E}">
        <p14:creationId xmlns:p14="http://schemas.microsoft.com/office/powerpoint/2010/main" val="2486262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endParaRPr lang="sv-SE" sz="1800" dirty="0" smtClean="0"/>
          </a:p>
        </p:txBody>
      </p:sp>
      <p:sp>
        <p:nvSpPr>
          <p:cNvPr id="3" name="Title 2"/>
          <p:cNvSpPr>
            <a:spLocks noGrp="1"/>
          </p:cNvSpPr>
          <p:nvPr>
            <p:ph type="title"/>
          </p:nvPr>
        </p:nvSpPr>
        <p:spPr/>
        <p:txBody>
          <a:bodyPr>
            <a:normAutofit fontScale="90000"/>
          </a:bodyPr>
          <a:lstStyle/>
          <a:p>
            <a:endParaRPr lang="en-GB" dirty="0"/>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14</a:t>
            </a:fld>
            <a:endParaRPr lang="en-US" dirty="0"/>
          </a:p>
        </p:txBody>
      </p:sp>
      <p:cxnSp>
        <p:nvCxnSpPr>
          <p:cNvPr id="8" name="Straight Arrow Connector 7"/>
          <p:cNvCxnSpPr/>
          <p:nvPr/>
        </p:nvCxnSpPr>
        <p:spPr>
          <a:xfrm flipH="1" flipV="1">
            <a:off x="835270" y="1257301"/>
            <a:ext cx="8792" cy="4492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1204546" y="1369289"/>
                <a:ext cx="2532185" cy="139589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GB" i="1" smtClean="0">
                              <a:latin typeface="Cambria Math"/>
                            </a:rPr>
                          </m:ctrlPr>
                        </m:sSupPr>
                        <m:e>
                          <m:d>
                            <m:dPr>
                              <m:ctrlPr>
                                <a:rPr lang="en-GB" i="1" smtClean="0">
                                  <a:latin typeface="Cambria Math"/>
                                </a:rPr>
                              </m:ctrlPr>
                            </m:dPr>
                            <m:e>
                              <m:r>
                                <a:rPr lang="en-GB" i="1" smtClean="0">
                                  <a:latin typeface="Cambria Math"/>
                                </a:rPr>
                                <m:t>1+</m:t>
                              </m:r>
                              <m:r>
                                <a:rPr lang="en-GB" i="1" smtClean="0">
                                  <a:latin typeface="Cambria Math"/>
                                </a:rPr>
                                <m:t>𝑥</m:t>
                              </m:r>
                            </m:e>
                          </m:d>
                        </m:e>
                        <m:sup>
                          <m:r>
                            <a:rPr lang="en-GB" i="1" smtClean="0">
                              <a:latin typeface="Cambria Math"/>
                            </a:rPr>
                            <m:t>𝑛</m:t>
                          </m:r>
                        </m:sup>
                      </m:sSup>
                      <m:r>
                        <a:rPr lang="en-GB" i="1" smtClean="0">
                          <a:latin typeface="Cambria Math"/>
                        </a:rPr>
                        <m:t>=1+</m:t>
                      </m:r>
                      <m:f>
                        <m:fPr>
                          <m:ctrlPr>
                            <a:rPr lang="en-GB" i="1" smtClean="0">
                              <a:latin typeface="Cambria Math"/>
                            </a:rPr>
                          </m:ctrlPr>
                        </m:fPr>
                        <m:num>
                          <m:r>
                            <a:rPr lang="en-GB" i="1" smtClean="0">
                              <a:latin typeface="Cambria Math"/>
                            </a:rPr>
                            <m:t>𝑛𝑥</m:t>
                          </m:r>
                        </m:num>
                        <m:den>
                          <m:r>
                            <a:rPr lang="en-GB" i="1" smtClean="0">
                              <a:latin typeface="Cambria Math"/>
                            </a:rPr>
                            <m:t>1!</m:t>
                          </m:r>
                        </m:den>
                      </m:f>
                      <m:r>
                        <a:rPr lang="en-GB" i="1" smtClean="0">
                          <a:latin typeface="Cambria Math"/>
                        </a:rPr>
                        <m:t>+</m:t>
                      </m:r>
                      <m:f>
                        <m:fPr>
                          <m:ctrlPr>
                            <a:rPr lang="en-GB" i="1" smtClean="0">
                              <a:latin typeface="Cambria Math"/>
                            </a:rPr>
                          </m:ctrlPr>
                        </m:fPr>
                        <m:num>
                          <m:r>
                            <a:rPr lang="en-GB" i="1" smtClean="0">
                              <a:latin typeface="Cambria Math"/>
                            </a:rPr>
                            <m:t>𝑛</m:t>
                          </m:r>
                          <m:d>
                            <m:dPr>
                              <m:ctrlPr>
                                <a:rPr lang="en-GB" i="1" smtClean="0">
                                  <a:latin typeface="Cambria Math"/>
                                </a:rPr>
                              </m:ctrlPr>
                            </m:dPr>
                            <m:e>
                              <m:r>
                                <a:rPr lang="en-GB" i="1" smtClean="0">
                                  <a:latin typeface="Cambria Math"/>
                                </a:rPr>
                                <m:t>𝑛</m:t>
                              </m:r>
                              <m:r>
                                <a:rPr lang="en-GB" i="1" smtClean="0">
                                  <a:latin typeface="Cambria Math"/>
                                </a:rPr>
                                <m:t>−1</m:t>
                              </m:r>
                            </m:e>
                          </m:d>
                          <m:sSup>
                            <m:sSupPr>
                              <m:ctrlPr>
                                <a:rPr lang="en-GB" i="1" smtClean="0">
                                  <a:latin typeface="Cambria Math"/>
                                </a:rPr>
                              </m:ctrlPr>
                            </m:sSupPr>
                            <m:e>
                              <m:r>
                                <a:rPr lang="en-GB" i="1" smtClean="0">
                                  <a:latin typeface="Cambria Math"/>
                                </a:rPr>
                                <m:t>𝑥</m:t>
                              </m:r>
                            </m:e>
                            <m:sup>
                              <m:r>
                                <a:rPr lang="en-GB" i="1" smtClean="0">
                                  <a:latin typeface="Cambria Math"/>
                                </a:rPr>
                                <m:t>2</m:t>
                              </m:r>
                            </m:sup>
                          </m:sSup>
                        </m:num>
                        <m:den>
                          <m:r>
                            <a:rPr lang="en-GB" i="1" smtClean="0">
                              <a:latin typeface="Cambria Math"/>
                            </a:rPr>
                            <m:t>2!</m:t>
                          </m:r>
                        </m:den>
                      </m:f>
                      <m:r>
                        <a:rPr lang="en-GB" i="1" smtClean="0">
                          <a:latin typeface="Cambria Math"/>
                        </a:rPr>
                        <m:t>+…</m:t>
                      </m:r>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1204546" y="1369289"/>
                <a:ext cx="2532185" cy="1395895"/>
              </a:xfrm>
              <a:prstGeom prst="rect">
                <a:avLst/>
              </a:prstGeom>
              <a:blipFill rotWithShape="1">
                <a:blip r:embed="rId2"/>
                <a:stretch>
                  <a:fillRect/>
                </a:stretch>
              </a:blipFill>
            </p:spPr>
            <p:txBody>
              <a:bodyPr/>
              <a:lstStyle/>
              <a:p>
                <a:r>
                  <a:rPr lang="en-GB">
                    <a:noFill/>
                  </a:rPr>
                  <a:t> </a:t>
                </a:r>
              </a:p>
            </p:txBody>
          </p:sp>
        </mc:Fallback>
      </mc:AlternateContent>
      <p:sp>
        <p:nvSpPr>
          <p:cNvPr id="12" name="TextBox 11"/>
          <p:cNvSpPr txBox="1"/>
          <p:nvPr/>
        </p:nvSpPr>
        <p:spPr>
          <a:xfrm>
            <a:off x="211016" y="1369289"/>
            <a:ext cx="461665" cy="512320"/>
          </a:xfrm>
          <a:prstGeom prst="rect">
            <a:avLst/>
          </a:prstGeom>
          <a:noFill/>
        </p:spPr>
        <p:txBody>
          <a:bodyPr vert="vert270" wrap="none" rtlCol="0">
            <a:spAutoFit/>
          </a:bodyPr>
          <a:lstStyle/>
          <a:p>
            <a:r>
              <a:rPr lang="sv-SE" dirty="0" smtClean="0"/>
              <a:t>Cool</a:t>
            </a:r>
            <a:endParaRPr lang="en-GB" dirty="0"/>
          </a:p>
        </p:txBody>
      </p:sp>
      <p:sp>
        <p:nvSpPr>
          <p:cNvPr id="14" name="TextBox 13"/>
          <p:cNvSpPr txBox="1"/>
          <p:nvPr/>
        </p:nvSpPr>
        <p:spPr>
          <a:xfrm>
            <a:off x="211016" y="4453691"/>
            <a:ext cx="461665" cy="1149995"/>
          </a:xfrm>
          <a:prstGeom prst="rect">
            <a:avLst/>
          </a:prstGeom>
          <a:noFill/>
        </p:spPr>
        <p:txBody>
          <a:bodyPr vert="vert270" wrap="none" rtlCol="0">
            <a:spAutoFit/>
          </a:bodyPr>
          <a:lstStyle/>
          <a:p>
            <a:r>
              <a:rPr lang="sv-SE" dirty="0" smtClean="0"/>
              <a:t>Not so cool</a:t>
            </a:r>
            <a:endParaRPr lang="en-GB" dirty="0"/>
          </a:p>
        </p:txBody>
      </p:sp>
      <p:cxnSp>
        <p:nvCxnSpPr>
          <p:cNvPr id="11" name="Straight Arrow Connector 10"/>
          <p:cNvCxnSpPr/>
          <p:nvPr/>
        </p:nvCxnSpPr>
        <p:spPr>
          <a:xfrm>
            <a:off x="844062" y="5750169"/>
            <a:ext cx="75496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44062" y="5886224"/>
            <a:ext cx="1690527" cy="369332"/>
          </a:xfrm>
          <a:prstGeom prst="rect">
            <a:avLst/>
          </a:prstGeom>
          <a:noFill/>
        </p:spPr>
        <p:txBody>
          <a:bodyPr vert="horz" wrap="none" rtlCol="0">
            <a:spAutoFit/>
          </a:bodyPr>
          <a:lstStyle/>
          <a:p>
            <a:r>
              <a:rPr lang="sv-SE" dirty="0" smtClean="0"/>
              <a:t>Very impractical</a:t>
            </a:r>
            <a:endParaRPr lang="en-GB" dirty="0"/>
          </a:p>
        </p:txBody>
      </p:sp>
      <p:sp>
        <p:nvSpPr>
          <p:cNvPr id="15" name="TextBox 14"/>
          <p:cNvSpPr txBox="1"/>
          <p:nvPr/>
        </p:nvSpPr>
        <p:spPr>
          <a:xfrm>
            <a:off x="7235723" y="5868020"/>
            <a:ext cx="976293" cy="369332"/>
          </a:xfrm>
          <a:prstGeom prst="rect">
            <a:avLst/>
          </a:prstGeom>
          <a:noFill/>
        </p:spPr>
        <p:txBody>
          <a:bodyPr vert="horz" wrap="none" rtlCol="0">
            <a:spAutoFit/>
          </a:bodyPr>
          <a:lstStyle/>
          <a:p>
            <a:r>
              <a:rPr lang="sv-SE" dirty="0" smtClean="0"/>
              <a:t>Practical</a:t>
            </a:r>
            <a:endParaRPr lang="en-GB" dirty="0"/>
          </a:p>
        </p:txBody>
      </p:sp>
      <p:sp>
        <p:nvSpPr>
          <p:cNvPr id="16" name="TextBox 15"/>
          <p:cNvSpPr txBox="1"/>
          <p:nvPr/>
        </p:nvSpPr>
        <p:spPr>
          <a:xfrm>
            <a:off x="6145476" y="5116583"/>
            <a:ext cx="2180493" cy="369332"/>
          </a:xfrm>
          <a:prstGeom prst="rect">
            <a:avLst/>
          </a:prstGeom>
          <a:noFill/>
        </p:spPr>
        <p:txBody>
          <a:bodyPr wrap="square" rtlCol="0">
            <a:spAutoFit/>
          </a:bodyPr>
          <a:lstStyle/>
          <a:p>
            <a:r>
              <a:rPr lang="sv-SE" dirty="0" smtClean="0"/>
              <a:t>Linear interpolations</a:t>
            </a:r>
            <a:endParaRPr lang="en-GB" dirty="0"/>
          </a:p>
        </p:txBody>
      </p:sp>
      <p:sp>
        <p:nvSpPr>
          <p:cNvPr id="19" name="TextBox 18"/>
          <p:cNvSpPr txBox="1"/>
          <p:nvPr/>
        </p:nvSpPr>
        <p:spPr>
          <a:xfrm>
            <a:off x="6031523" y="1369289"/>
            <a:ext cx="2180493" cy="369332"/>
          </a:xfrm>
          <a:prstGeom prst="rect">
            <a:avLst/>
          </a:prstGeom>
          <a:noFill/>
        </p:spPr>
        <p:txBody>
          <a:bodyPr wrap="square" rtlCol="0">
            <a:spAutoFit/>
          </a:bodyPr>
          <a:lstStyle/>
          <a:p>
            <a:r>
              <a:rPr lang="sv-SE" dirty="0" smtClean="0"/>
              <a:t>Recursive solution</a:t>
            </a:r>
            <a:endParaRPr lang="en-GB" dirty="0"/>
          </a:p>
        </p:txBody>
      </p:sp>
    </p:spTree>
    <p:extLst>
      <p:ext uri="{BB962C8B-B14F-4D97-AF65-F5344CB8AC3E}">
        <p14:creationId xmlns:p14="http://schemas.microsoft.com/office/powerpoint/2010/main" val="1449741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solidFill>
                  <a:srgbClr val="FFFFFF"/>
                </a:solidFill>
              </a:rPr>
              <a:t>08/03/2016</a:t>
            </a:fld>
            <a:endParaRPr lang="en-US" dirty="0">
              <a:solidFill>
                <a:srgbClr val="FFFFFF"/>
              </a:solidFill>
            </a:endParaRPr>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15</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49" r="8333" b="6249"/>
          <a:stretch/>
        </p:blipFill>
        <p:spPr>
          <a:xfrm>
            <a:off x="0" y="900000"/>
            <a:ext cx="9000000" cy="5040000"/>
          </a:xfrm>
          <a:prstGeom prst="rect">
            <a:avLst/>
          </a:prstGeom>
        </p:spPr>
      </p:pic>
    </p:spTree>
    <p:extLst>
      <p:ext uri="{BB962C8B-B14F-4D97-AF65-F5344CB8AC3E}">
        <p14:creationId xmlns:p14="http://schemas.microsoft.com/office/powerpoint/2010/main" val="2054540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solidFill>
                  <a:srgbClr val="FFFFFF"/>
                </a:solidFill>
              </a:rPr>
              <a:t>08/03/2016</a:t>
            </a:fld>
            <a:endParaRPr lang="en-US" dirty="0">
              <a:solidFill>
                <a:srgbClr val="FFFFFF"/>
              </a:solidFill>
            </a:endParaRPr>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16</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50" r="8333" b="6250"/>
          <a:stretch/>
        </p:blipFill>
        <p:spPr>
          <a:xfrm>
            <a:off x="0" y="900000"/>
            <a:ext cx="9000000" cy="5040000"/>
          </a:xfrm>
          <a:prstGeom prst="rect">
            <a:avLst/>
          </a:prstGeom>
        </p:spPr>
      </p:pic>
    </p:spTree>
    <p:extLst>
      <p:ext uri="{BB962C8B-B14F-4D97-AF65-F5344CB8AC3E}">
        <p14:creationId xmlns:p14="http://schemas.microsoft.com/office/powerpoint/2010/main" val="1282386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solidFill>
                  <a:srgbClr val="FFFFFF"/>
                </a:solidFill>
              </a:rPr>
              <a:t>08/03/2016</a:t>
            </a:fld>
            <a:endParaRPr lang="en-US" dirty="0">
              <a:solidFill>
                <a:srgbClr val="FFFFFF"/>
              </a:solidFill>
            </a:endParaRPr>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2</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4" t="6250" r="8334" b="6250"/>
          <a:stretch/>
        </p:blipFill>
        <p:spPr>
          <a:xfrm>
            <a:off x="0" y="900000"/>
            <a:ext cx="9000000" cy="5040000"/>
          </a:xfrm>
          <a:prstGeom prst="rect">
            <a:avLst/>
          </a:prstGeom>
        </p:spPr>
      </p:pic>
    </p:spTree>
    <p:extLst>
      <p:ext uri="{BB962C8B-B14F-4D97-AF65-F5344CB8AC3E}">
        <p14:creationId xmlns:p14="http://schemas.microsoft.com/office/powerpoint/2010/main" val="1123102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2"/>
              </p:nvPr>
            </p:nvSpPr>
            <p:spPr/>
            <p:txBody>
              <a:bodyPr/>
              <a:lstStyle/>
              <a:p>
                <a:pPr marL="0" indent="0"/>
                <a:r>
                  <a:rPr lang="sv-SE" sz="2800" dirty="0" smtClean="0"/>
                  <a:t>The problem at hand (why does it not work?)</a:t>
                </a:r>
              </a:p>
              <a:p>
                <a:pPr marL="0" indent="0"/>
                <a:endParaRPr lang="sv-SE" sz="2800" dirty="0" smtClean="0"/>
              </a:p>
              <a:p>
                <a:pPr marL="0" indent="0" algn="ctr"/>
                <a:r>
                  <a:rPr lang="sv-SE" sz="1600" dirty="0" smtClean="0"/>
                  <a:t>IEC definition is a straight average within each bin - we can express this as:</a:t>
                </a:r>
              </a:p>
              <a:p>
                <a:pPr marL="0" indent="0"/>
                <a14:m>
                  <m:oMathPara xmlns:m="http://schemas.openxmlformats.org/officeDocument/2006/math">
                    <m:oMathParaPr>
                      <m:jc m:val="centerGroup"/>
                    </m:oMathParaPr>
                    <m:oMath xmlns:m="http://schemas.openxmlformats.org/officeDocument/2006/math">
                      <m:acc>
                        <m:accPr>
                          <m:chr m:val="̅"/>
                          <m:ctrlPr>
                            <a:rPr lang="sv-SE" i="1" smtClean="0">
                              <a:latin typeface="Cambria Math"/>
                            </a:rPr>
                          </m:ctrlPr>
                        </m:accPr>
                        <m:e>
                          <m:r>
                            <a:rPr lang="sv-SE" b="0" i="1" smtClean="0">
                              <a:latin typeface="Cambria Math"/>
                            </a:rPr>
                            <m:t>𝑃</m:t>
                          </m:r>
                        </m:e>
                      </m:acc>
                      <m:r>
                        <a:rPr lang="sv-SE" b="0" i="1" smtClean="0">
                          <a:latin typeface="Cambria Math"/>
                        </a:rPr>
                        <m:t>=</m:t>
                      </m:r>
                      <m:f>
                        <m:fPr>
                          <m:ctrlPr>
                            <a:rPr lang="sv-SE" i="1" smtClean="0">
                              <a:latin typeface="Cambria Math"/>
                            </a:rPr>
                          </m:ctrlPr>
                        </m:fPr>
                        <m:num>
                          <m:r>
                            <a:rPr lang="sv-SE" b="0" i="1" smtClean="0">
                              <a:latin typeface="Cambria Math"/>
                            </a:rPr>
                            <m:t>1</m:t>
                          </m:r>
                        </m:num>
                        <m:den>
                          <m:r>
                            <a:rPr lang="sv-SE" b="0" i="1" smtClean="0">
                              <a:latin typeface="Cambria Math"/>
                            </a:rPr>
                            <m:t>𝑛</m:t>
                          </m:r>
                        </m:den>
                      </m:f>
                      <m:nary>
                        <m:naryPr>
                          <m:chr m:val="∑"/>
                          <m:ctrlPr>
                            <a:rPr lang="sv-SE" i="1" smtClean="0">
                              <a:latin typeface="Cambria Math"/>
                            </a:rPr>
                          </m:ctrlPr>
                        </m:naryPr>
                        <m:sub>
                          <m:r>
                            <m:rPr>
                              <m:brk m:alnAt="23"/>
                            </m:rPr>
                            <a:rPr lang="sv-SE" b="0" i="1" smtClean="0">
                              <a:latin typeface="Cambria Math"/>
                            </a:rPr>
                            <m:t>1</m:t>
                          </m:r>
                        </m:sub>
                        <m:sup>
                          <m:r>
                            <a:rPr lang="sv-SE" b="0" i="1" smtClean="0">
                              <a:latin typeface="Cambria Math"/>
                            </a:rPr>
                            <m:t>𝑛</m:t>
                          </m:r>
                        </m:sup>
                        <m:e>
                          <m:r>
                            <a:rPr lang="sv-SE" b="0" i="1" smtClean="0">
                              <a:latin typeface="Cambria Math"/>
                            </a:rPr>
                            <m:t>𝑃</m:t>
                          </m:r>
                          <m:r>
                            <a:rPr lang="sv-SE" b="0" i="1" smtClean="0">
                              <a:latin typeface="Cambria Math"/>
                            </a:rPr>
                            <m:t>(</m:t>
                          </m:r>
                          <m:r>
                            <a:rPr lang="sv-SE" b="0" i="1" smtClean="0">
                              <a:latin typeface="Cambria Math"/>
                            </a:rPr>
                            <m:t>𝑖</m:t>
                          </m:r>
                          <m:r>
                            <a:rPr lang="sv-SE" b="0" i="1" smtClean="0">
                              <a:latin typeface="Cambria Math"/>
                            </a:rPr>
                            <m:t>)</m:t>
                          </m:r>
                        </m:e>
                      </m:nary>
                    </m:oMath>
                  </m:oMathPara>
                </a14:m>
                <a:endParaRPr lang="sv-SE" dirty="0" smtClean="0"/>
              </a:p>
              <a:p>
                <a:pPr marL="0" indent="0" algn="ctr"/>
                <a:r>
                  <a:rPr lang="sv-SE" sz="1600" dirty="0" smtClean="0"/>
                  <a:t>where </a:t>
                </a:r>
                <a:r>
                  <a:rPr lang="sv-SE" sz="1600" i="1" dirty="0">
                    <a:latin typeface="Cambria Math" panose="02040503050406030204" pitchFamily="18" charset="0"/>
                    <a:ea typeface="Cambria Math" panose="02040503050406030204" pitchFamily="18" charset="0"/>
                  </a:rPr>
                  <a:t>n</a:t>
                </a:r>
                <a:r>
                  <a:rPr lang="sv-SE" sz="1600" dirty="0"/>
                  <a:t> is the number of samples in the </a:t>
                </a:r>
                <a:r>
                  <a:rPr lang="sv-SE" sz="1600" dirty="0" smtClean="0"/>
                  <a:t>bin.</a:t>
                </a:r>
              </a:p>
              <a:p>
                <a:pPr marL="0" indent="0" algn="ctr"/>
                <a:endParaRPr lang="sv-SE" sz="1600" dirty="0" smtClean="0"/>
              </a:p>
              <a:p>
                <a:pPr marL="0" indent="0" algn="ctr"/>
                <a:endParaRPr lang="sv-SE" sz="1600" dirty="0"/>
              </a:p>
              <a:p>
                <a:pPr marL="0" indent="0" algn="ctr"/>
                <a:endParaRPr lang="sv-SE" sz="1600" dirty="0" smtClean="0"/>
              </a:p>
              <a:p>
                <a:pPr marL="0" indent="0" algn="ctr"/>
                <a:r>
                  <a:rPr lang="sv-SE" sz="1600" dirty="0" smtClean="0"/>
                  <a:t>But we could also express this as an continuous function:</a:t>
                </a:r>
                <a:endParaRPr lang="sv-SE" sz="1600" dirty="0"/>
              </a:p>
              <a:p>
                <a:pPr marL="0" indent="0" algn="ctr"/>
                <a:endParaRPr lang="sv-SE" dirty="0"/>
              </a:p>
              <a:p>
                <a:pPr marL="0" indent="0"/>
                <a14:m>
                  <m:oMathPara xmlns:m="http://schemas.openxmlformats.org/officeDocument/2006/math">
                    <m:oMathParaPr>
                      <m:jc m:val="centerGroup"/>
                    </m:oMathParaPr>
                    <m:oMath xmlns:m="http://schemas.openxmlformats.org/officeDocument/2006/math">
                      <m:acc>
                        <m:accPr>
                          <m:chr m:val="̅"/>
                          <m:ctrlPr>
                            <a:rPr lang="sv-SE" i="1">
                              <a:latin typeface="Cambria Math"/>
                            </a:rPr>
                          </m:ctrlPr>
                        </m:accPr>
                        <m:e>
                          <m:r>
                            <a:rPr lang="sv-SE" i="1">
                              <a:latin typeface="Cambria Math"/>
                            </a:rPr>
                            <m:t>𝑃</m:t>
                          </m:r>
                        </m:e>
                      </m:acc>
                      <m:r>
                        <a:rPr lang="sv-SE" i="1">
                          <a:latin typeface="Cambria Math"/>
                        </a:rPr>
                        <m:t>=</m:t>
                      </m:r>
                      <m:nary>
                        <m:naryPr>
                          <m:limLoc m:val="undOvr"/>
                          <m:ctrlPr>
                            <a:rPr lang="sv-SE" i="1" smtClean="0">
                              <a:latin typeface="Cambria Math"/>
                            </a:rPr>
                          </m:ctrlPr>
                        </m:naryPr>
                        <m:sub>
                          <m:r>
                            <m:rPr>
                              <m:brk m:alnAt="24"/>
                            </m:rPr>
                            <a:rPr lang="sv-SE" b="0" i="1" smtClean="0">
                              <a:latin typeface="Cambria Math"/>
                            </a:rPr>
                            <m:t>𝑏</m:t>
                          </m:r>
                          <m:r>
                            <a:rPr lang="sv-SE" b="0" i="1" smtClean="0">
                              <a:latin typeface="Cambria Math"/>
                            </a:rPr>
                            <m:t>−0.5</m:t>
                          </m:r>
                        </m:sub>
                        <m:sup>
                          <m:r>
                            <a:rPr lang="sv-SE" b="0" i="1" smtClean="0">
                              <a:latin typeface="Cambria Math"/>
                            </a:rPr>
                            <m:t>𝑏</m:t>
                          </m:r>
                          <m:r>
                            <a:rPr lang="sv-SE" b="0" i="1" smtClean="0">
                              <a:latin typeface="Cambria Math"/>
                            </a:rPr>
                            <m:t>+0.5</m:t>
                          </m:r>
                        </m:sup>
                        <m:e>
                          <m:r>
                            <a:rPr lang="sv-SE" b="0" i="1" smtClean="0">
                              <a:latin typeface="Cambria Math"/>
                            </a:rPr>
                            <m:t>𝑃</m:t>
                          </m:r>
                          <m:r>
                            <a:rPr lang="sv-SE" b="0" i="1" baseline="-25000" smtClean="0">
                              <a:latin typeface="Cambria Math"/>
                            </a:rPr>
                            <m:t>𝑒𝑠𝑡</m:t>
                          </m:r>
                          <m:d>
                            <m:dPr>
                              <m:ctrlPr>
                                <a:rPr lang="sv-SE" b="0" i="1" smtClean="0">
                                  <a:latin typeface="Cambria Math"/>
                                </a:rPr>
                              </m:ctrlPr>
                            </m:dPr>
                            <m:e>
                              <m:r>
                                <a:rPr lang="sv-SE" b="0" i="1" smtClean="0">
                                  <a:latin typeface="Cambria Math"/>
                                </a:rPr>
                                <m:t>𝑥</m:t>
                              </m:r>
                            </m:e>
                          </m:d>
                          <m:r>
                            <a:rPr lang="sv-SE" b="0" i="1" smtClean="0">
                              <a:latin typeface="Cambria Math"/>
                            </a:rPr>
                            <m:t>𝑑𝑥</m:t>
                          </m:r>
                        </m:e>
                      </m:nary>
                    </m:oMath>
                  </m:oMathPara>
                </a14:m>
                <a:endParaRPr lang="sv-SE" dirty="0" smtClean="0"/>
              </a:p>
              <a:p>
                <a:pPr marL="0" indent="0" algn="ctr"/>
                <a:endParaRPr lang="sv-SE" dirty="0" smtClean="0"/>
              </a:p>
            </p:txBody>
          </p:sp>
        </mc:Choice>
        <mc:Fallback>
          <p:sp>
            <p:nvSpPr>
              <p:cNvPr id="2" name="Text Placeholder 1"/>
              <p:cNvSpPr>
                <a:spLocks noGrp="1" noRot="1" noChangeAspect="1" noMove="1" noResize="1" noEditPoints="1" noAdjustHandles="1" noChangeArrowheads="1" noChangeShapeType="1" noTextEdit="1"/>
              </p:cNvSpPr>
              <p:nvPr>
                <p:ph type="body" sz="quarter" idx="12"/>
              </p:nvPr>
            </p:nvSpPr>
            <p:spPr>
              <a:blipFill rotWithShape="1">
                <a:blip r:embed="rId2"/>
                <a:stretch>
                  <a:fillRect l="-1445" t="-1002"/>
                </a:stretch>
              </a:blipFill>
            </p:spPr>
            <p:txBody>
              <a:bodyPr/>
              <a:lstStyle/>
              <a:p>
                <a:r>
                  <a:rPr lang="en-GB">
                    <a:noFill/>
                  </a:rPr>
                  <a:t> </a:t>
                </a:r>
              </a:p>
            </p:txBody>
          </p:sp>
        </mc:Fallback>
      </mc:AlternateContent>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3</a:t>
            </a:fld>
            <a:endParaRPr lang="en-US" dirty="0"/>
          </a:p>
        </p:txBody>
      </p:sp>
    </p:spTree>
    <p:extLst>
      <p:ext uri="{BB962C8B-B14F-4D97-AF65-F5344CB8AC3E}">
        <p14:creationId xmlns:p14="http://schemas.microsoft.com/office/powerpoint/2010/main" val="2303941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prstGeom prst="rect">
            <a:avLst/>
          </a:prstGeom>
        </p:spPr>
        <p:txBody>
          <a:bodyPr>
            <a:normAutofit/>
          </a:bodyPr>
          <a:lstStyle/>
          <a:p>
            <a:endParaRPr lang="en-GB" sz="1800" dirty="0"/>
          </a:p>
        </p:txBody>
      </p:sp>
      <p:sp>
        <p:nvSpPr>
          <p:cNvPr id="8" name="Date Placeholder 3"/>
          <p:cNvSpPr>
            <a:spLocks noGrp="1"/>
          </p:cNvSpPr>
          <p:nvPr>
            <p:ph type="dt" sz="half" idx="2"/>
          </p:nvPr>
        </p:nvSpPr>
        <p:spPr>
          <a:xfrm>
            <a:off x="8064956" y="6562837"/>
            <a:ext cx="971540" cy="250539"/>
          </a:xfrm>
        </p:spPr>
        <p:txBody>
          <a:bodyPr/>
          <a:lstStyle/>
          <a:p>
            <a:pPr defTabSz="457200"/>
            <a:fld id="{3D9D9ECE-F3DE-8A4B-857B-0281E4ABCFB2}" type="datetime1">
              <a:rPr lang="en-GB" smtClean="0">
                <a:solidFill>
                  <a:srgbClr val="FFFFFF"/>
                </a:solidFill>
              </a:rPr>
              <a:t>08/03/2016</a:t>
            </a:fld>
            <a:endParaRPr lang="en-US" dirty="0">
              <a:solidFill>
                <a:srgbClr val="FFFFFF"/>
              </a:solidFill>
            </a:endParaRPr>
          </a:p>
        </p:txBody>
      </p:sp>
      <p:sp>
        <p:nvSpPr>
          <p:cNvPr id="11" name="Slide Number Placeholder 4"/>
          <p:cNvSpPr>
            <a:spLocks noGrp="1"/>
          </p:cNvSpPr>
          <p:nvPr>
            <p:ph type="sldNum" sz="quarter" idx="4"/>
          </p:nvPr>
        </p:nvSpPr>
        <p:spPr>
          <a:xfrm>
            <a:off x="311684" y="6562837"/>
            <a:ext cx="731924" cy="250539"/>
          </a:xfrm>
        </p:spPr>
        <p:txBody>
          <a:bodyPr/>
          <a:lstStyle/>
          <a:p>
            <a:pPr defTabSz="457200"/>
            <a:fld id="{3322E0C6-19E6-4340-B46E-5981A4C7A897}" type="slidenum">
              <a:rPr lang="en-US" smtClean="0">
                <a:solidFill>
                  <a:srgbClr val="FFFFFF"/>
                </a:solidFill>
              </a:rPr>
              <a:pPr defTabSz="457200"/>
              <a:t>4</a:t>
            </a:fld>
            <a:endParaRPr lang="en-US" dirty="0">
              <a:solidFill>
                <a:srgbClr val="FFFFFF"/>
              </a:solidFil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333" t="6250" r="8333" b="6250"/>
          <a:stretch/>
        </p:blipFill>
        <p:spPr>
          <a:xfrm>
            <a:off x="0" y="900000"/>
            <a:ext cx="9000000" cy="5040000"/>
          </a:xfrm>
          <a:prstGeom prst="rect">
            <a:avLst/>
          </a:prstGeom>
        </p:spPr>
      </p:pic>
    </p:spTree>
    <p:extLst>
      <p:ext uri="{BB962C8B-B14F-4D97-AF65-F5344CB8AC3E}">
        <p14:creationId xmlns:p14="http://schemas.microsoft.com/office/powerpoint/2010/main" val="11093254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sz="quarter" idx="12"/>
              </p:nvPr>
            </p:nvSpPr>
            <p:spPr/>
            <p:txBody>
              <a:bodyPr/>
              <a:lstStyle/>
              <a:p>
                <a:pPr marL="0" indent="0"/>
                <a:r>
                  <a:rPr lang="sv-SE" sz="2800" dirty="0" smtClean="0"/>
                  <a:t>The problem at hand (why does it not work?)</a:t>
                </a:r>
              </a:p>
              <a:p>
                <a:pPr marL="0" indent="0"/>
                <a:endParaRPr lang="sv-SE" sz="2800" dirty="0" smtClean="0"/>
              </a:p>
              <a:p>
                <a:pPr marL="0" indent="0" algn="ctr"/>
                <a:r>
                  <a:rPr lang="sv-SE" sz="1600" dirty="0" smtClean="0"/>
                  <a:t>Combining our two equations gives us:</a:t>
                </a:r>
              </a:p>
              <a:p>
                <a:pPr marL="0" indent="0"/>
                <a14:m>
                  <m:oMathPara xmlns:m="http://schemas.openxmlformats.org/officeDocument/2006/math">
                    <m:oMathParaPr>
                      <m:jc m:val="centerGroup"/>
                    </m:oMathParaPr>
                    <m:oMath xmlns:m="http://schemas.openxmlformats.org/officeDocument/2006/math">
                      <m:nary>
                        <m:naryPr>
                          <m:limLoc m:val="undOvr"/>
                          <m:ctrlPr>
                            <a:rPr lang="sv-SE" i="1">
                              <a:latin typeface="Cambria Math"/>
                            </a:rPr>
                          </m:ctrlPr>
                        </m:naryPr>
                        <m:sub>
                          <m:r>
                            <m:rPr>
                              <m:brk m:alnAt="24"/>
                            </m:rPr>
                            <a:rPr lang="sv-SE" i="1">
                              <a:latin typeface="Cambria Math"/>
                            </a:rPr>
                            <m:t>𝑏</m:t>
                          </m:r>
                          <m:r>
                            <a:rPr lang="sv-SE" i="1">
                              <a:latin typeface="Cambria Math"/>
                            </a:rPr>
                            <m:t>−0.5</m:t>
                          </m:r>
                        </m:sub>
                        <m:sup>
                          <m:r>
                            <a:rPr lang="sv-SE" i="1">
                              <a:latin typeface="Cambria Math"/>
                            </a:rPr>
                            <m:t>𝑏</m:t>
                          </m:r>
                          <m:r>
                            <a:rPr lang="sv-SE" i="1">
                              <a:latin typeface="Cambria Math"/>
                            </a:rPr>
                            <m:t>+0.5</m:t>
                          </m:r>
                        </m:sup>
                        <m:e>
                          <m:r>
                            <a:rPr lang="sv-SE" i="1">
                              <a:latin typeface="Cambria Math"/>
                            </a:rPr>
                            <m:t>𝑃</m:t>
                          </m:r>
                          <m:r>
                            <a:rPr lang="sv-SE" i="1" baseline="-25000">
                              <a:latin typeface="Cambria Math"/>
                            </a:rPr>
                            <m:t>𝑒𝑠𝑡</m:t>
                          </m:r>
                          <m:d>
                            <m:dPr>
                              <m:ctrlPr>
                                <a:rPr lang="sv-SE" i="1">
                                  <a:latin typeface="Cambria Math"/>
                                </a:rPr>
                              </m:ctrlPr>
                            </m:dPr>
                            <m:e>
                              <m:r>
                                <a:rPr lang="sv-SE" i="1">
                                  <a:latin typeface="Cambria Math"/>
                                </a:rPr>
                                <m:t>𝑥</m:t>
                              </m:r>
                            </m:e>
                          </m:d>
                          <m:r>
                            <a:rPr lang="sv-SE" i="1">
                              <a:latin typeface="Cambria Math"/>
                            </a:rPr>
                            <m:t>𝑑𝑥</m:t>
                          </m:r>
                        </m:e>
                      </m:nary>
                      <m:r>
                        <a:rPr lang="sv-SE" b="0" i="1" smtClean="0">
                          <a:latin typeface="Cambria Math"/>
                        </a:rPr>
                        <m:t> </m:t>
                      </m:r>
                      <m:r>
                        <a:rPr lang="sv-SE" b="0" i="1" smtClean="0">
                          <a:latin typeface="Cambria Math"/>
                        </a:rPr>
                        <m:t>=</m:t>
                      </m:r>
                      <m:f>
                        <m:fPr>
                          <m:ctrlPr>
                            <a:rPr lang="sv-SE" i="1" smtClean="0">
                              <a:latin typeface="Cambria Math"/>
                            </a:rPr>
                          </m:ctrlPr>
                        </m:fPr>
                        <m:num>
                          <m:r>
                            <a:rPr lang="sv-SE" b="0" i="1" smtClean="0">
                              <a:latin typeface="Cambria Math"/>
                            </a:rPr>
                            <m:t>1</m:t>
                          </m:r>
                        </m:num>
                        <m:den>
                          <m:r>
                            <a:rPr lang="sv-SE" b="0" i="1" smtClean="0">
                              <a:latin typeface="Cambria Math"/>
                            </a:rPr>
                            <m:t>𝑛</m:t>
                          </m:r>
                        </m:den>
                      </m:f>
                      <m:nary>
                        <m:naryPr>
                          <m:chr m:val="∑"/>
                          <m:ctrlPr>
                            <a:rPr lang="sv-SE" i="1" smtClean="0">
                              <a:latin typeface="Cambria Math"/>
                            </a:rPr>
                          </m:ctrlPr>
                        </m:naryPr>
                        <m:sub>
                          <m:r>
                            <m:rPr>
                              <m:brk m:alnAt="23"/>
                            </m:rPr>
                            <a:rPr lang="sv-SE" b="0" i="1" smtClean="0">
                              <a:latin typeface="Cambria Math"/>
                            </a:rPr>
                            <m:t>1</m:t>
                          </m:r>
                        </m:sub>
                        <m:sup>
                          <m:r>
                            <a:rPr lang="sv-SE" b="0" i="1" smtClean="0">
                              <a:latin typeface="Cambria Math"/>
                            </a:rPr>
                            <m:t>𝑛</m:t>
                          </m:r>
                        </m:sup>
                        <m:e>
                          <m:r>
                            <a:rPr lang="sv-SE" b="0" i="1" smtClean="0">
                              <a:latin typeface="Cambria Math"/>
                            </a:rPr>
                            <m:t>𝑃</m:t>
                          </m:r>
                          <m:r>
                            <a:rPr lang="sv-SE" b="0" i="1" smtClean="0">
                              <a:latin typeface="Cambria Math"/>
                            </a:rPr>
                            <m:t>(</m:t>
                          </m:r>
                          <m:r>
                            <a:rPr lang="sv-SE" b="0" i="1" smtClean="0">
                              <a:latin typeface="Cambria Math"/>
                            </a:rPr>
                            <m:t>𝑖</m:t>
                          </m:r>
                          <m:r>
                            <a:rPr lang="sv-SE" b="0" i="1" smtClean="0">
                              <a:latin typeface="Cambria Math"/>
                            </a:rPr>
                            <m:t>)</m:t>
                          </m:r>
                        </m:e>
                      </m:nary>
                    </m:oMath>
                  </m:oMathPara>
                </a14:m>
                <a:endParaRPr lang="sv-SE" dirty="0" smtClean="0"/>
              </a:p>
              <a:p>
                <a:pPr marL="0" indent="0" algn="ctr"/>
                <a:endParaRPr lang="sv-SE" dirty="0" smtClean="0"/>
              </a:p>
              <a:p>
                <a:pPr marL="0" indent="0"/>
                <a:endParaRPr lang="sv-SE" dirty="0"/>
              </a:p>
              <a:p>
                <a:pPr marL="0" indent="0"/>
                <a:r>
                  <a:rPr lang="sv-SE" sz="1600" dirty="0" smtClean="0"/>
                  <a:t>The problem with using linear interpolation as our function P</a:t>
                </a:r>
                <a:r>
                  <a:rPr lang="sv-SE" sz="1600" baseline="-25000" dirty="0" smtClean="0"/>
                  <a:t>est</a:t>
                </a:r>
                <a:r>
                  <a:rPr lang="sv-SE" sz="1600" dirty="0" smtClean="0"/>
                  <a:t> is that we would violate this basic equation!</a:t>
                </a:r>
              </a:p>
              <a:p>
                <a:pPr marL="0" indent="0"/>
                <a:endParaRPr lang="sv-SE" sz="1600" dirty="0"/>
              </a:p>
              <a:p>
                <a:pPr marL="0" indent="0"/>
                <a:r>
                  <a:rPr lang="sv-SE" sz="1600" dirty="0" smtClean="0"/>
                  <a:t>One potential solution would be to use a line that cuts through the mid point of the bin, and stretches through the whole bin. This would not violate the above equations, as you would get an equal area.</a:t>
                </a:r>
                <a:endParaRPr lang="en-GB" sz="1600" dirty="0"/>
              </a:p>
            </p:txBody>
          </p:sp>
        </mc:Choice>
        <mc:Fallback>
          <p:sp>
            <p:nvSpPr>
              <p:cNvPr id="2" name="Text Placeholder 1"/>
              <p:cNvSpPr>
                <a:spLocks noGrp="1" noRot="1" noChangeAspect="1" noMove="1" noResize="1" noEditPoints="1" noAdjustHandles="1" noChangeArrowheads="1" noChangeShapeType="1" noTextEdit="1"/>
              </p:cNvSpPr>
              <p:nvPr>
                <p:ph type="body" sz="quarter" idx="12"/>
              </p:nvPr>
            </p:nvSpPr>
            <p:spPr>
              <a:blipFill rotWithShape="1">
                <a:blip r:embed="rId2"/>
                <a:stretch>
                  <a:fillRect l="-1445" t="-1002"/>
                </a:stretch>
              </a:blipFill>
            </p:spPr>
            <p:txBody>
              <a:bodyPr/>
              <a:lstStyle/>
              <a:p>
                <a:r>
                  <a:rPr lang="en-GB">
                    <a:noFill/>
                  </a:rPr>
                  <a:t> </a:t>
                </a:r>
              </a:p>
            </p:txBody>
          </p:sp>
        </mc:Fallback>
      </mc:AlternateContent>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5</a:t>
            </a:fld>
            <a:endParaRPr lang="en-US" dirty="0"/>
          </a:p>
        </p:txBody>
      </p:sp>
    </p:spTree>
    <p:extLst>
      <p:ext uri="{BB962C8B-B14F-4D97-AF65-F5344CB8AC3E}">
        <p14:creationId xmlns:p14="http://schemas.microsoft.com/office/powerpoint/2010/main" val="4268527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r>
              <a:rPr lang="sv-SE" sz="2800" dirty="0" smtClean="0"/>
              <a:t>In principle, we could ”solve” our problem this way...</a:t>
            </a:r>
            <a:endParaRPr lang="en-GB" sz="2800" dirty="0"/>
          </a:p>
        </p:txBody>
      </p:sp>
      <p:sp>
        <p:nvSpPr>
          <p:cNvPr id="3" name="Title 2"/>
          <p:cNvSpPr>
            <a:spLocks noGrp="1"/>
          </p:cNvSpPr>
          <p:nvPr>
            <p:ph type="title"/>
          </p:nvPr>
        </p:nvSpPr>
        <p:spPr/>
        <p:txBody>
          <a:bodyPr>
            <a:normAutofit fontScale="90000"/>
          </a:bodyPr>
          <a:lstStyle/>
          <a:p>
            <a:endParaRPr lang="en-GB" dirty="0"/>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6</a:t>
            </a:fld>
            <a:endParaRPr lang="en-US" dirty="0"/>
          </a:p>
        </p:txBody>
      </p:sp>
      <p:sp>
        <p:nvSpPr>
          <p:cNvPr id="7" name="Rectangle 6"/>
          <p:cNvSpPr/>
          <p:nvPr/>
        </p:nvSpPr>
        <p:spPr>
          <a:xfrm>
            <a:off x="1468315" y="1890346"/>
            <a:ext cx="1705707" cy="3921369"/>
          </a:xfrm>
          <a:prstGeom prst="rect">
            <a:avLst/>
          </a:prstGeom>
          <a:solidFill>
            <a:srgbClr val="401C7E"/>
          </a:solidFill>
          <a:ln>
            <a:solidFill>
              <a:srgbClr val="31377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5999285" y="1890344"/>
            <a:ext cx="1705707" cy="3921369"/>
          </a:xfrm>
          <a:prstGeom prst="rect">
            <a:avLst/>
          </a:prstGeom>
          <a:solidFill>
            <a:srgbClr val="4B2582"/>
          </a:solidFill>
          <a:ln>
            <a:solidFill>
              <a:srgbClr val="4B258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3742591" y="1890346"/>
            <a:ext cx="1705707" cy="3921369"/>
          </a:xfrm>
          <a:prstGeom prst="rect">
            <a:avLst/>
          </a:prstGeom>
          <a:solidFill>
            <a:srgbClr val="4B2582"/>
          </a:solidFill>
          <a:ln>
            <a:solidFill>
              <a:srgbClr val="4B258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Connector 17"/>
          <p:cNvCxnSpPr>
            <a:stCxn id="16" idx="0"/>
          </p:cNvCxnSpPr>
          <p:nvPr/>
        </p:nvCxnSpPr>
        <p:spPr>
          <a:xfrm flipH="1">
            <a:off x="3742591" y="1890346"/>
            <a:ext cx="852854" cy="782516"/>
          </a:xfrm>
          <a:prstGeom prst="line">
            <a:avLst/>
          </a:prstGeom>
          <a:ln>
            <a:solidFill>
              <a:srgbClr val="E08132"/>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595445" y="1485900"/>
            <a:ext cx="852853" cy="404446"/>
          </a:xfrm>
          <a:prstGeom prst="line">
            <a:avLst/>
          </a:prstGeom>
          <a:ln>
            <a:solidFill>
              <a:srgbClr val="E08132"/>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999286" y="1336430"/>
            <a:ext cx="1705706" cy="1125416"/>
          </a:xfrm>
          <a:prstGeom prst="line">
            <a:avLst/>
          </a:prstGeom>
          <a:ln>
            <a:solidFill>
              <a:srgbClr val="E0813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947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r>
              <a:rPr lang="sv-SE" sz="2800" dirty="0" smtClean="0"/>
              <a:t>But that would potentially produce something like this...</a:t>
            </a:r>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endParaRPr lang="sv-SE" dirty="0" smtClean="0"/>
          </a:p>
          <a:p>
            <a:pPr marL="0" indent="0"/>
            <a:endParaRPr lang="sv-SE" dirty="0"/>
          </a:p>
          <a:p>
            <a:pPr marL="0" indent="0"/>
            <a:r>
              <a:rPr lang="sv-SE" sz="2800" dirty="0" smtClean="0"/>
              <a:t>... and that’s just ugly</a:t>
            </a:r>
            <a:endParaRPr lang="en-GB" sz="2800" dirty="0"/>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7</a:t>
            </a:fld>
            <a:endParaRPr lang="en-US" dirty="0"/>
          </a:p>
        </p:txBody>
      </p:sp>
      <p:cxnSp>
        <p:nvCxnSpPr>
          <p:cNvPr id="8" name="Straight Connector 7"/>
          <p:cNvCxnSpPr/>
          <p:nvPr/>
        </p:nvCxnSpPr>
        <p:spPr>
          <a:xfrm flipV="1">
            <a:off x="2672862" y="3490546"/>
            <a:ext cx="457200" cy="81768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130062" y="3068515"/>
            <a:ext cx="738553" cy="422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868615" y="2461846"/>
            <a:ext cx="290147" cy="6198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158762" y="2151917"/>
            <a:ext cx="650630" cy="30993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1480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r>
              <a:rPr lang="sv-SE" sz="2800" dirty="0" smtClean="0"/>
              <a:t>So what else is needed to fix this?</a:t>
            </a:r>
          </a:p>
          <a:p>
            <a:pPr marL="0" indent="0"/>
            <a:endParaRPr lang="sv-SE" sz="1400" dirty="0" smtClean="0"/>
          </a:p>
          <a:p>
            <a:pPr marL="0" indent="0"/>
            <a:r>
              <a:rPr lang="sv-SE" sz="1800" dirty="0"/>
              <a:t>In order to not get the jumps that we get with the IEC values, our function </a:t>
            </a:r>
            <a:r>
              <a:rPr lang="sv-SE" sz="1800" dirty="0" smtClean="0"/>
              <a:t>needs </a:t>
            </a:r>
            <a:r>
              <a:rPr lang="sv-SE" sz="1800" dirty="0"/>
              <a:t>to be continuous. This was our first, and obvious issue.</a:t>
            </a:r>
          </a:p>
          <a:p>
            <a:pPr marL="0" indent="0"/>
            <a:endParaRPr lang="sv-SE" sz="1800" dirty="0" smtClean="0"/>
          </a:p>
          <a:p>
            <a:pPr marL="0" indent="0"/>
            <a:r>
              <a:rPr lang="sv-SE" sz="1800" dirty="0" smtClean="0"/>
              <a:t>We have now also realised that we need to preserve the mean, and this means preserving the area under the curve. In other words, we need to preserve the integral of our function.</a:t>
            </a:r>
          </a:p>
          <a:p>
            <a:pPr marL="0" indent="0"/>
            <a:endParaRPr lang="sv-SE" sz="1800" dirty="0"/>
          </a:p>
          <a:p>
            <a:pPr marL="0" indent="0"/>
            <a:r>
              <a:rPr lang="sv-SE" sz="1800" dirty="0" smtClean="0"/>
              <a:t>Lastly, as we don’t expect the real power curve to have distinct ”kinks” (other than at the knee at zero TI), we also want our functions derivative to be continous.</a:t>
            </a:r>
          </a:p>
          <a:p>
            <a:pPr marL="0" indent="0"/>
            <a:endParaRPr lang="sv-SE" sz="1400" dirty="0"/>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8</a:t>
            </a:fld>
            <a:endParaRPr lang="en-US" dirty="0"/>
          </a:p>
        </p:txBody>
      </p:sp>
    </p:spTree>
    <p:extLst>
      <p:ext uri="{BB962C8B-B14F-4D97-AF65-F5344CB8AC3E}">
        <p14:creationId xmlns:p14="http://schemas.microsoft.com/office/powerpoint/2010/main" val="21879295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0" indent="0"/>
            <a:r>
              <a:rPr lang="sv-SE" sz="2800" dirty="0" smtClean="0"/>
              <a:t>Solution</a:t>
            </a:r>
          </a:p>
          <a:p>
            <a:pPr marL="0" indent="0"/>
            <a:endParaRPr lang="sv-SE" sz="1400" dirty="0" smtClean="0"/>
          </a:p>
          <a:p>
            <a:pPr marL="0" indent="0"/>
            <a:r>
              <a:rPr lang="sv-SE" sz="1800" dirty="0" smtClean="0"/>
              <a:t>Set up one system of equations in each bin, stretching from a to b:</a:t>
            </a:r>
          </a:p>
          <a:p>
            <a:pPr marL="0" indent="0"/>
            <a:endParaRPr lang="sv-SE" sz="1800" dirty="0"/>
          </a:p>
          <a:p>
            <a:pPr marL="0" indent="0"/>
            <a:r>
              <a:rPr lang="sv-SE" sz="1800" dirty="0" smtClean="0"/>
              <a:t>F</a:t>
            </a:r>
            <a:r>
              <a:rPr lang="sv-SE" sz="1800" baseline="-25000" dirty="0" smtClean="0"/>
              <a:t>b</a:t>
            </a:r>
            <a:r>
              <a:rPr lang="sv-SE" sz="1800" dirty="0" smtClean="0"/>
              <a:t>(x)=IEC-power</a:t>
            </a:r>
          </a:p>
          <a:p>
            <a:pPr marL="0" indent="0"/>
            <a:r>
              <a:rPr lang="sv-SE" sz="1800" dirty="0" smtClean="0"/>
              <a:t>f</a:t>
            </a:r>
            <a:r>
              <a:rPr lang="sv-SE" sz="1800" baseline="-25000" dirty="0" smtClean="0"/>
              <a:t>b</a:t>
            </a:r>
            <a:r>
              <a:rPr lang="sv-SE" sz="1800" dirty="0" smtClean="0"/>
              <a:t>(a)=f</a:t>
            </a:r>
            <a:r>
              <a:rPr lang="sv-SE" sz="1800" baseline="-25000" dirty="0" smtClean="0"/>
              <a:t>b-1</a:t>
            </a:r>
            <a:r>
              <a:rPr lang="sv-SE" sz="1800" dirty="0" smtClean="0"/>
              <a:t>(b)</a:t>
            </a:r>
            <a:endParaRPr lang="sv-SE" sz="1800" dirty="0"/>
          </a:p>
          <a:p>
            <a:pPr marL="0" indent="0"/>
            <a:r>
              <a:rPr lang="sv-SE" sz="1800" dirty="0" smtClean="0"/>
              <a:t>f</a:t>
            </a:r>
            <a:r>
              <a:rPr lang="sv-SE" sz="1800" baseline="-25000" dirty="0" smtClean="0"/>
              <a:t>b</a:t>
            </a:r>
            <a:r>
              <a:rPr lang="sv-SE" sz="1800" dirty="0" smtClean="0"/>
              <a:t>(b)=f</a:t>
            </a:r>
            <a:r>
              <a:rPr lang="sv-SE" sz="1800" baseline="-25000" dirty="0" smtClean="0"/>
              <a:t>b+1</a:t>
            </a:r>
            <a:r>
              <a:rPr lang="sv-SE" sz="1800" dirty="0" smtClean="0"/>
              <a:t>(a)</a:t>
            </a:r>
            <a:endParaRPr lang="sv-SE" sz="1800" dirty="0"/>
          </a:p>
          <a:p>
            <a:pPr marL="0" indent="0"/>
            <a:r>
              <a:rPr lang="sv-SE" sz="1800" dirty="0" smtClean="0"/>
              <a:t>f’</a:t>
            </a:r>
            <a:r>
              <a:rPr lang="sv-SE" sz="1800" baseline="-25000" dirty="0" smtClean="0"/>
              <a:t>b</a:t>
            </a:r>
            <a:r>
              <a:rPr lang="sv-SE" sz="1800" dirty="0" smtClean="0"/>
              <a:t>(a)=f’</a:t>
            </a:r>
            <a:r>
              <a:rPr lang="sv-SE" sz="1800" baseline="-25000" dirty="0" smtClean="0"/>
              <a:t>b-1</a:t>
            </a:r>
            <a:r>
              <a:rPr lang="sv-SE" sz="1800" dirty="0" smtClean="0"/>
              <a:t>(b</a:t>
            </a:r>
            <a:r>
              <a:rPr lang="sv-SE" sz="1800" dirty="0"/>
              <a:t>)</a:t>
            </a:r>
          </a:p>
          <a:p>
            <a:pPr marL="0" indent="0"/>
            <a:r>
              <a:rPr lang="sv-SE" sz="1800" dirty="0"/>
              <a:t>f</a:t>
            </a:r>
            <a:r>
              <a:rPr lang="sv-SE" sz="1800" dirty="0" smtClean="0"/>
              <a:t>’</a:t>
            </a:r>
            <a:r>
              <a:rPr lang="sv-SE" sz="1800" baseline="-25000" dirty="0" smtClean="0"/>
              <a:t>b</a:t>
            </a:r>
            <a:r>
              <a:rPr lang="sv-SE" sz="1800" dirty="0" smtClean="0"/>
              <a:t>(b</a:t>
            </a:r>
            <a:r>
              <a:rPr lang="sv-SE" sz="1800" dirty="0"/>
              <a:t>)=</a:t>
            </a:r>
            <a:r>
              <a:rPr lang="sv-SE" sz="1800" dirty="0" smtClean="0"/>
              <a:t>f’</a:t>
            </a:r>
            <a:r>
              <a:rPr lang="sv-SE" sz="1800" baseline="-25000" dirty="0" smtClean="0"/>
              <a:t>b+1</a:t>
            </a:r>
            <a:r>
              <a:rPr lang="sv-SE" sz="1800" dirty="0" smtClean="0"/>
              <a:t>(a</a:t>
            </a:r>
            <a:r>
              <a:rPr lang="sv-SE" sz="1800" dirty="0"/>
              <a:t>)</a:t>
            </a:r>
          </a:p>
          <a:p>
            <a:pPr marL="0" indent="0"/>
            <a:endParaRPr lang="sv-SE" sz="1800" dirty="0" smtClean="0"/>
          </a:p>
          <a:p>
            <a:pPr marL="0" indent="0"/>
            <a:r>
              <a:rPr lang="sv-SE" sz="1800" dirty="0" smtClean="0"/>
              <a:t>Assume that we have F, f, f’ all equals zero at first bin, and F=P</a:t>
            </a:r>
            <a:r>
              <a:rPr lang="sv-SE" sz="1800" baseline="-25000" dirty="0" smtClean="0"/>
              <a:t>rated</a:t>
            </a:r>
            <a:r>
              <a:rPr lang="sv-SE" sz="1800" dirty="0" smtClean="0"/>
              <a:t>, f and f’ equals zero at last bin(s).</a:t>
            </a:r>
          </a:p>
          <a:p>
            <a:pPr marL="0" indent="0"/>
            <a:endParaRPr lang="sv-SE" sz="1800" dirty="0"/>
          </a:p>
          <a:p>
            <a:pPr marL="0" indent="0"/>
            <a:r>
              <a:rPr lang="sv-SE" sz="1800" dirty="0" smtClean="0"/>
              <a:t>And then solve this system of equations. Given the number of equations in each bin, it should be a 4:th degree system in each bin.</a:t>
            </a:r>
          </a:p>
        </p:txBody>
      </p:sp>
      <p:sp>
        <p:nvSpPr>
          <p:cNvPr id="3" name="Title 2"/>
          <p:cNvSpPr>
            <a:spLocks noGrp="1"/>
          </p:cNvSpPr>
          <p:nvPr>
            <p:ph type="title"/>
          </p:nvPr>
        </p:nvSpPr>
        <p:spPr/>
        <p:txBody>
          <a:bodyPr>
            <a:normAutofit fontScale="90000"/>
          </a:bodyPr>
          <a:lstStyle/>
          <a:p>
            <a:endParaRPr lang="en-GB"/>
          </a:p>
        </p:txBody>
      </p:sp>
      <p:sp>
        <p:nvSpPr>
          <p:cNvPr id="4" name="Text Placeholder 3"/>
          <p:cNvSpPr>
            <a:spLocks noGrp="1"/>
          </p:cNvSpPr>
          <p:nvPr>
            <p:ph type="body" sz="quarter" idx="15"/>
          </p:nvPr>
        </p:nvSpPr>
        <p:spPr/>
        <p:txBody>
          <a:bodyPr>
            <a:normAutofit fontScale="92500" lnSpcReduction="10000"/>
          </a:bodyPr>
          <a:lstStyle/>
          <a:p>
            <a:endParaRPr lang="en-GB"/>
          </a:p>
        </p:txBody>
      </p:sp>
      <p:sp>
        <p:nvSpPr>
          <p:cNvPr id="5" name="Date Placeholder 4"/>
          <p:cNvSpPr>
            <a:spLocks noGrp="1"/>
          </p:cNvSpPr>
          <p:nvPr>
            <p:ph type="dt" sz="half" idx="2"/>
          </p:nvPr>
        </p:nvSpPr>
        <p:spPr/>
        <p:txBody>
          <a:bodyPr/>
          <a:lstStyle/>
          <a:p>
            <a:pPr defTabSz="457200"/>
            <a:fld id="{E8369999-D4CE-B147-B5C5-82E009A24193}" type="datetime1">
              <a:rPr lang="en-GB" smtClean="0"/>
              <a:t>08/03/2016</a:t>
            </a:fld>
            <a:endParaRPr lang="en-US" dirty="0"/>
          </a:p>
        </p:txBody>
      </p:sp>
      <p:sp>
        <p:nvSpPr>
          <p:cNvPr id="6" name="Slide Number Placeholder 5"/>
          <p:cNvSpPr>
            <a:spLocks noGrp="1"/>
          </p:cNvSpPr>
          <p:nvPr>
            <p:ph type="sldNum" sz="quarter" idx="4"/>
          </p:nvPr>
        </p:nvSpPr>
        <p:spPr/>
        <p:txBody>
          <a:bodyPr/>
          <a:lstStyle/>
          <a:p>
            <a:pPr defTabSz="457200"/>
            <a:fld id="{3322E0C6-19E6-4340-B46E-5981A4C7A897}" type="slidenum">
              <a:rPr lang="en-US" smtClean="0"/>
              <a:pPr defTabSz="457200"/>
              <a:t>9</a:t>
            </a:fld>
            <a:endParaRPr lang="en-US" dirty="0"/>
          </a:p>
        </p:txBody>
      </p:sp>
    </p:spTree>
    <p:extLst>
      <p:ext uri="{BB962C8B-B14F-4D97-AF65-F5344CB8AC3E}">
        <p14:creationId xmlns:p14="http://schemas.microsoft.com/office/powerpoint/2010/main" val="2049430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5">
      <a:dk1>
        <a:srgbClr val="3C3C3B"/>
      </a:dk1>
      <a:lt1>
        <a:srgbClr val="FFFFFF"/>
      </a:lt1>
      <a:dk2>
        <a:srgbClr val="341C65"/>
      </a:dk2>
      <a:lt2>
        <a:srgbClr val="EEECE1"/>
      </a:lt2>
      <a:accent1>
        <a:srgbClr val="F39900"/>
      </a:accent1>
      <a:accent2>
        <a:srgbClr val="99AB21"/>
      </a:accent2>
      <a:accent3>
        <a:srgbClr val="5A5A59"/>
      </a:accent3>
      <a:accent4>
        <a:srgbClr val="0092D2"/>
      </a:accent4>
      <a:accent5>
        <a:srgbClr val="CC006A"/>
      </a:accent5>
      <a:accent6>
        <a:srgbClr val="141313"/>
      </a:accent6>
      <a:hlink>
        <a:srgbClr val="3C3C3B"/>
      </a:hlink>
      <a:folHlink>
        <a:srgbClr val="3C3C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37800</TotalTime>
  <Words>717</Words>
  <Application>Microsoft Office PowerPoint</Application>
  <PresentationFormat>On-screen Show (4:3)</PresentationFormat>
  <Paragraphs>127</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 Dunlop</dc:creator>
  <cp:lastModifiedBy>Daniel Marmander</cp:lastModifiedBy>
  <cp:revision>457</cp:revision>
  <cp:lastPrinted>2015-06-03T09:16:52Z</cp:lastPrinted>
  <dcterms:created xsi:type="dcterms:W3CDTF">2015-05-27T14:41:10Z</dcterms:created>
  <dcterms:modified xsi:type="dcterms:W3CDTF">2016-03-09T22:12:47Z</dcterms:modified>
</cp:coreProperties>
</file>